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419" r:id="rId2"/>
    <p:sldId id="264" r:id="rId3"/>
    <p:sldId id="265" r:id="rId4"/>
    <p:sldId id="266" r:id="rId5"/>
    <p:sldId id="412" r:id="rId6"/>
    <p:sldId id="267" r:id="rId7"/>
    <p:sldId id="413" r:id="rId8"/>
    <p:sldId id="268" r:id="rId9"/>
    <p:sldId id="269" r:id="rId10"/>
    <p:sldId id="271" r:id="rId11"/>
    <p:sldId id="272" r:id="rId12"/>
    <p:sldId id="277" r:id="rId13"/>
    <p:sldId id="279" r:id="rId14"/>
    <p:sldId id="281" r:id="rId15"/>
    <p:sldId id="286" r:id="rId16"/>
    <p:sldId id="292" r:id="rId17"/>
    <p:sldId id="293" r:id="rId18"/>
    <p:sldId id="294" r:id="rId19"/>
    <p:sldId id="300" r:id="rId20"/>
    <p:sldId id="312" r:id="rId21"/>
    <p:sldId id="331" r:id="rId22"/>
    <p:sldId id="405" r:id="rId23"/>
    <p:sldId id="414" r:id="rId24"/>
    <p:sldId id="415" r:id="rId25"/>
    <p:sldId id="416" r:id="rId26"/>
    <p:sldId id="417" r:id="rId27"/>
    <p:sldId id="297" r:id="rId28"/>
    <p:sldId id="411" r:id="rId29"/>
    <p:sldId id="298" r:id="rId3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956156-EBDD-40EC-B7CF-CF4B4D95AAF1}" type="datetimeFigureOut">
              <a:rPr lang="hu-HU" smtClean="0"/>
              <a:t>2018. 02. 19.</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11E76-94C4-4B87-A905-85E3D966B24B}" type="slidenum">
              <a:rPr lang="hu-HU" smtClean="0"/>
              <a:t>‹#›</a:t>
            </a:fld>
            <a:endParaRPr lang="hu-HU"/>
          </a:p>
        </p:txBody>
      </p:sp>
    </p:spTree>
    <p:extLst>
      <p:ext uri="{BB962C8B-B14F-4D97-AF65-F5344CB8AC3E}">
        <p14:creationId xmlns:p14="http://schemas.microsoft.com/office/powerpoint/2010/main" val="2687022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a:t>
            </a:fld>
            <a:endParaRPr lang="en-GB" dirty="0"/>
          </a:p>
        </p:txBody>
      </p:sp>
    </p:spTree>
    <p:extLst>
      <p:ext uri="{BB962C8B-B14F-4D97-AF65-F5344CB8AC3E}">
        <p14:creationId xmlns:p14="http://schemas.microsoft.com/office/powerpoint/2010/main" val="1738350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20</a:t>
            </a:fld>
            <a:endParaRPr lang="en-GB" dirty="0"/>
          </a:p>
        </p:txBody>
      </p:sp>
    </p:spTree>
    <p:extLst>
      <p:ext uri="{BB962C8B-B14F-4D97-AF65-F5344CB8AC3E}">
        <p14:creationId xmlns:p14="http://schemas.microsoft.com/office/powerpoint/2010/main" val="2266412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21</a:t>
            </a:fld>
            <a:endParaRPr lang="en-GB" dirty="0"/>
          </a:p>
        </p:txBody>
      </p:sp>
    </p:spTree>
    <p:extLst>
      <p:ext uri="{BB962C8B-B14F-4D97-AF65-F5344CB8AC3E}">
        <p14:creationId xmlns:p14="http://schemas.microsoft.com/office/powerpoint/2010/main" val="2316279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24</a:t>
            </a:fld>
            <a:endParaRPr lang="en-GB" dirty="0"/>
          </a:p>
        </p:txBody>
      </p:sp>
    </p:spTree>
    <p:extLst>
      <p:ext uri="{BB962C8B-B14F-4D97-AF65-F5344CB8AC3E}">
        <p14:creationId xmlns:p14="http://schemas.microsoft.com/office/powerpoint/2010/main" val="1294300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240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1662099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3</a:t>
            </a:fld>
            <a:endParaRPr lang="en-GB" dirty="0"/>
          </a:p>
        </p:txBody>
      </p:sp>
    </p:spTree>
    <p:extLst>
      <p:ext uri="{BB962C8B-B14F-4D97-AF65-F5344CB8AC3E}">
        <p14:creationId xmlns:p14="http://schemas.microsoft.com/office/powerpoint/2010/main" val="3412459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4</a:t>
            </a:fld>
            <a:endParaRPr lang="en-GB" dirty="0"/>
          </a:p>
        </p:txBody>
      </p:sp>
    </p:spTree>
    <p:extLst>
      <p:ext uri="{BB962C8B-B14F-4D97-AF65-F5344CB8AC3E}">
        <p14:creationId xmlns:p14="http://schemas.microsoft.com/office/powerpoint/2010/main" val="3143345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9</a:t>
            </a:fld>
            <a:endParaRPr lang="en-GB" dirty="0"/>
          </a:p>
        </p:txBody>
      </p:sp>
    </p:spTree>
    <p:extLst>
      <p:ext uri="{BB962C8B-B14F-4D97-AF65-F5344CB8AC3E}">
        <p14:creationId xmlns:p14="http://schemas.microsoft.com/office/powerpoint/2010/main" val="245207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12</a:t>
            </a:fld>
            <a:endParaRPr lang="en-GB" dirty="0"/>
          </a:p>
        </p:txBody>
      </p:sp>
    </p:spTree>
    <p:extLst>
      <p:ext uri="{BB962C8B-B14F-4D97-AF65-F5344CB8AC3E}">
        <p14:creationId xmlns:p14="http://schemas.microsoft.com/office/powerpoint/2010/main" val="779787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13</a:t>
            </a:fld>
            <a:endParaRPr lang="en-GB" dirty="0"/>
          </a:p>
        </p:txBody>
      </p:sp>
    </p:spTree>
    <p:extLst>
      <p:ext uri="{BB962C8B-B14F-4D97-AF65-F5344CB8AC3E}">
        <p14:creationId xmlns:p14="http://schemas.microsoft.com/office/powerpoint/2010/main" val="1632459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14</a:t>
            </a:fld>
            <a:endParaRPr lang="en-GB" dirty="0"/>
          </a:p>
        </p:txBody>
      </p:sp>
    </p:spTree>
    <p:extLst>
      <p:ext uri="{BB962C8B-B14F-4D97-AF65-F5344CB8AC3E}">
        <p14:creationId xmlns:p14="http://schemas.microsoft.com/office/powerpoint/2010/main" val="2820720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15</a:t>
            </a:fld>
            <a:endParaRPr lang="en-GB" dirty="0"/>
          </a:p>
        </p:txBody>
      </p:sp>
    </p:spTree>
    <p:extLst>
      <p:ext uri="{BB962C8B-B14F-4D97-AF65-F5344CB8AC3E}">
        <p14:creationId xmlns:p14="http://schemas.microsoft.com/office/powerpoint/2010/main" val="3521345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19</a:t>
            </a:fld>
            <a:endParaRPr lang="en-GB" dirty="0"/>
          </a:p>
        </p:txBody>
      </p:sp>
    </p:spTree>
    <p:extLst>
      <p:ext uri="{BB962C8B-B14F-4D97-AF65-F5344CB8AC3E}">
        <p14:creationId xmlns:p14="http://schemas.microsoft.com/office/powerpoint/2010/main" val="519724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776183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63439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3560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56464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51395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4313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AC7593B8-94D5-4A43-B216-DA0D233F64D8}" type="datetimeFigureOut">
              <a:rPr lang="hu-HU" smtClean="0"/>
              <a:t>2018. 02. 19.</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625385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C7593B8-94D5-4A43-B216-DA0D233F64D8}" type="datetimeFigureOut">
              <a:rPr lang="hu-HU" smtClean="0"/>
              <a:t>2018. 02. 19.</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253353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AC7593B8-94D5-4A43-B216-DA0D233F64D8}" type="datetimeFigureOut">
              <a:rPr lang="hu-HU" smtClean="0"/>
              <a:t>2018. 02. 19.</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26943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42514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03166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7593B8-94D5-4A43-B216-DA0D233F64D8}" type="datetimeFigureOut">
              <a:rPr lang="hu-HU" smtClean="0"/>
              <a:t>2018. 02. 19.</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C63F1-CEEF-48F5-BD6E-1D62CCEFAC3F}" type="slidenum">
              <a:rPr lang="hu-HU" smtClean="0"/>
              <a:t>‹#›</a:t>
            </a:fld>
            <a:endParaRPr lang="hu-HU"/>
          </a:p>
        </p:txBody>
      </p:sp>
    </p:spTree>
    <p:extLst>
      <p:ext uri="{BB962C8B-B14F-4D97-AF65-F5344CB8AC3E}">
        <p14:creationId xmlns:p14="http://schemas.microsoft.com/office/powerpoint/2010/main" val="1904293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5041" y="2868583"/>
            <a:ext cx="7601918" cy="1996226"/>
          </a:xfrm>
        </p:spPr>
        <p:txBody>
          <a:bodyPr>
            <a:normAutofit/>
          </a:bodyPr>
          <a:lstStyle/>
          <a:p>
            <a:pPr>
              <a:defRPr/>
            </a:pPr>
            <a:r>
              <a:rPr lang="en-GB" altLang="en-US" sz="8000" b="1" dirty="0" smtClean="0">
                <a:solidFill>
                  <a:srgbClr val="FFFF00"/>
                </a:solidFill>
              </a:rPr>
              <a:t>COPIS</a:t>
            </a:r>
            <a:r>
              <a:rPr lang="en-GB" altLang="en-US" sz="3200" b="1" dirty="0">
                <a:solidFill>
                  <a:srgbClr val="FFFF00"/>
                </a:solidFill>
              </a:rPr>
              <a:t/>
            </a:r>
            <a:br>
              <a:rPr lang="en-GB" altLang="en-US" sz="3200" b="1" dirty="0">
                <a:solidFill>
                  <a:srgbClr val="FFFF00"/>
                </a:solidFill>
              </a:rPr>
            </a:br>
            <a:r>
              <a:rPr lang="en-GB" altLang="en-US" sz="3200" b="1" dirty="0">
                <a:solidFill>
                  <a:srgbClr val="FFFF00"/>
                </a:solidFill>
              </a:rPr>
              <a:t>Seminar </a:t>
            </a:r>
            <a:r>
              <a:rPr lang="en-GB" altLang="en-US" sz="3200" b="1" dirty="0" err="1">
                <a:solidFill>
                  <a:srgbClr val="FFFF00"/>
                </a:solidFill>
              </a:rPr>
              <a:t>pentru</a:t>
            </a:r>
            <a:r>
              <a:rPr lang="en-GB" altLang="en-US" sz="3200" b="1" dirty="0">
                <a:solidFill>
                  <a:srgbClr val="FFFF00"/>
                </a:solidFill>
              </a:rPr>
              <a:t> </a:t>
            </a:r>
            <a:r>
              <a:rPr lang="ro-MD" altLang="en-US" sz="3200" b="1" dirty="0" smtClean="0">
                <a:solidFill>
                  <a:srgbClr val="FFFF00"/>
                </a:solidFill>
              </a:rPr>
              <a:t>Autoritățile Vamale</a:t>
            </a:r>
            <a:endParaRPr lang="bs-Latn-BA" altLang="en-US" sz="4800"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978095" y="5185589"/>
            <a:ext cx="7601918" cy="1429718"/>
          </a:xfrm>
        </p:spPr>
        <p:txBody>
          <a:bodyPr>
            <a:normAutofit/>
          </a:bodyPr>
          <a:lstStyle/>
          <a:p>
            <a:pPr algn="l">
              <a:defRPr/>
            </a:pPr>
            <a:endParaRPr lang="en-US" sz="2100" b="1" dirty="0">
              <a:effectLst>
                <a:outerShdw blurRad="38100" dist="38100" dir="2700000" algn="tl">
                  <a:srgbClr val="000000">
                    <a:alpha val="43137"/>
                  </a:srgbClr>
                </a:outerShdw>
              </a:effectLst>
            </a:endParaRPr>
          </a:p>
          <a:p>
            <a:pPr algn="l">
              <a:defRPr/>
            </a:pPr>
            <a:r>
              <a:rPr lang="ro-MD" sz="2100" b="1" dirty="0">
                <a:effectLst>
                  <a:outerShdw blurRad="38100" dist="38100" dir="2700000" algn="tl">
                    <a:srgbClr val="000000">
                      <a:alpha val="43137"/>
                    </a:srgbClr>
                  </a:outerShdw>
                </a:effectLst>
              </a:rPr>
              <a:t>Gyula </a:t>
            </a:r>
            <a:r>
              <a:rPr lang="ro-MD" sz="2100" b="1" dirty="0" err="1">
                <a:effectLst>
                  <a:outerShdw blurRad="38100" dist="38100" dir="2700000" algn="tl">
                    <a:srgbClr val="000000">
                      <a:alpha val="43137"/>
                    </a:srgbClr>
                  </a:outerShdw>
                </a:effectLst>
              </a:rPr>
              <a:t>Almasi</a:t>
            </a:r>
            <a:endParaRPr lang="en-US" sz="2100" b="1" dirty="0">
              <a:effectLst>
                <a:outerShdw blurRad="38100" dist="38100" dir="2700000" algn="tl">
                  <a:srgbClr val="000000">
                    <a:alpha val="43137"/>
                  </a:srgbClr>
                </a:outerShdw>
              </a:effectLst>
            </a:endParaRPr>
          </a:p>
          <a:p>
            <a:pPr algn="l">
              <a:defRPr/>
            </a:pPr>
            <a:r>
              <a:rPr lang="en-US" sz="2100" b="1" dirty="0">
                <a:effectLst>
                  <a:outerShdw blurRad="38100" dist="38100" dir="2700000" algn="tl">
                    <a:srgbClr val="000000">
                      <a:alpha val="43137"/>
                    </a:srgbClr>
                  </a:outerShdw>
                </a:effectLst>
              </a:rPr>
              <a:t>Chisinau, </a:t>
            </a:r>
            <a:r>
              <a:rPr lang="en-US" sz="2100" b="1" dirty="0" err="1">
                <a:effectLst>
                  <a:outerShdw blurRad="38100" dist="38100" dir="2700000" algn="tl">
                    <a:srgbClr val="000000">
                      <a:alpha val="43137"/>
                    </a:srgbClr>
                  </a:outerShdw>
                </a:effectLst>
              </a:rPr>
              <a:t>Februarie</a:t>
            </a:r>
            <a:r>
              <a:rPr lang="en-US" sz="2100" b="1" dirty="0">
                <a:effectLst>
                  <a:outerShdw blurRad="38100" dist="38100" dir="2700000" algn="tl">
                    <a:srgbClr val="000000">
                      <a:alpha val="43137"/>
                    </a:srgbClr>
                  </a:outerShdw>
                </a:effectLst>
              </a:rPr>
              <a:t> 2018</a:t>
            </a:r>
            <a:endParaRPr lang="bs-Latn-BA" sz="2100"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stretch>
            <a:fillRect/>
          </a:stretch>
        </p:blipFill>
        <p:spPr>
          <a:xfrm>
            <a:off x="1524001" y="1042088"/>
            <a:ext cx="9143999" cy="1590062"/>
          </a:xfrm>
          <a:prstGeom prst="rect">
            <a:avLst/>
          </a:prstGeom>
        </p:spPr>
      </p:pic>
      <p:sp>
        <p:nvSpPr>
          <p:cNvPr id="11" name="Rectangle 10"/>
          <p:cNvSpPr/>
          <p:nvPr/>
        </p:nvSpPr>
        <p:spPr>
          <a:xfrm>
            <a:off x="7792792" y="2034371"/>
            <a:ext cx="1574442" cy="276999"/>
          </a:xfrm>
          <a:prstGeom prst="rect">
            <a:avLst/>
          </a:prstGeom>
        </p:spPr>
        <p:txBody>
          <a:bodyPr wrap="square">
            <a:spAutoFit/>
          </a:bodyPr>
          <a:lstStyle/>
          <a:p>
            <a:pPr algn="ctr"/>
            <a:r>
              <a:rPr lang="en-US" sz="600" b="1" dirty="0">
                <a:solidFill>
                  <a:srgbClr val="002060"/>
                </a:solidFill>
                <a:effectLst>
                  <a:outerShdw blurRad="38100" dist="38100" dir="2700000" algn="tl">
                    <a:srgbClr val="000000">
                      <a:alpha val="43137"/>
                    </a:srgbClr>
                  </a:outerShdw>
                </a:effectLst>
              </a:rPr>
              <a:t>This project is funded by</a:t>
            </a:r>
          </a:p>
          <a:p>
            <a:pPr algn="ctr"/>
            <a:r>
              <a:rPr lang="en-US" sz="600" b="1" dirty="0">
                <a:solidFill>
                  <a:srgbClr val="002060"/>
                </a:solidFill>
                <a:effectLst>
                  <a:outerShdw blurRad="38100" dist="38100" dir="2700000" algn="tl">
                    <a:srgbClr val="000000">
                      <a:alpha val="43137"/>
                    </a:srgbClr>
                  </a:outerShdw>
                </a:effectLst>
              </a:rPr>
              <a:t>the European Union</a:t>
            </a:r>
          </a:p>
        </p:txBody>
      </p:sp>
      <p:pic>
        <p:nvPicPr>
          <p:cNvPr id="12" name="Picture 1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2172" y="1247722"/>
            <a:ext cx="881912" cy="786649"/>
          </a:xfrm>
          <a:prstGeom prst="rect">
            <a:avLst/>
          </a:prstGeom>
          <a:solidFill>
            <a:srgbClr val="FFFFFF"/>
          </a:solidFill>
          <a:ln>
            <a:noFill/>
          </a:ln>
        </p:spPr>
      </p:pic>
      <p:pic>
        <p:nvPicPr>
          <p:cNvPr id="13" name="Picture 12"/>
          <p:cNvPicPr>
            <a:picLocks noChangeAspect="1"/>
          </p:cNvPicPr>
          <p:nvPr/>
        </p:nvPicPr>
        <p:blipFill>
          <a:blip r:embed="rId4"/>
          <a:stretch>
            <a:fillRect/>
          </a:stretch>
        </p:blipFill>
        <p:spPr>
          <a:xfrm>
            <a:off x="7979344" y="1140119"/>
            <a:ext cx="1201338" cy="864962"/>
          </a:xfrm>
          <a:prstGeom prst="rect">
            <a:avLst/>
          </a:prstGeom>
        </p:spPr>
      </p:pic>
    </p:spTree>
    <p:extLst>
      <p:ext uri="{BB962C8B-B14F-4D97-AF65-F5344CB8AC3E}">
        <p14:creationId xmlns:p14="http://schemas.microsoft.com/office/powerpoint/2010/main" val="2340285889"/>
      </p:ext>
    </p:extLst>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312" y="0"/>
            <a:ext cx="8229600" cy="1358153"/>
          </a:xfrm>
        </p:spPr>
        <p:txBody>
          <a:bodyPr>
            <a:normAutofit/>
          </a:bodyPr>
          <a:lstStyle/>
          <a:p>
            <a:r>
              <a:rPr lang="ro-RO" dirty="0">
                <a:solidFill>
                  <a:srgbClr val="FFFF00"/>
                </a:solidFill>
              </a:rPr>
              <a:t>PREZENTAREA </a:t>
            </a:r>
            <a:r>
              <a:rPr lang="en-US" dirty="0">
                <a:solidFill>
                  <a:srgbClr val="FFFF00"/>
                </a:solidFill>
              </a:rPr>
              <a:t>COPIS</a:t>
            </a:r>
            <a:br>
              <a:rPr lang="en-US" dirty="0">
                <a:solidFill>
                  <a:srgbClr val="FFFF00"/>
                </a:solidFill>
              </a:rPr>
            </a:br>
            <a:r>
              <a:rPr lang="en-US" dirty="0">
                <a:solidFill>
                  <a:srgbClr val="FFFF00"/>
                </a:solidFill>
              </a:rPr>
              <a:t> Con</a:t>
            </a:r>
            <a:r>
              <a:rPr lang="ro-RO" dirty="0" err="1">
                <a:solidFill>
                  <a:srgbClr val="FFFF00"/>
                </a:solidFill>
              </a:rPr>
              <a:t>ectivitate</a:t>
            </a:r>
            <a:r>
              <a:rPr lang="en-US" dirty="0">
                <a:solidFill>
                  <a:srgbClr val="FFFF00"/>
                </a:solidFill>
              </a:rPr>
              <a:t> </a:t>
            </a:r>
            <a:r>
              <a:rPr lang="ro-RO" dirty="0">
                <a:solidFill>
                  <a:srgbClr val="FFFF00"/>
                </a:solidFill>
              </a:rPr>
              <a:t>și </a:t>
            </a:r>
            <a:r>
              <a:rPr lang="ro-RO" dirty="0" err="1">
                <a:solidFill>
                  <a:srgbClr val="FFFF00"/>
                </a:solidFill>
              </a:rPr>
              <a:t>Logore</a:t>
            </a:r>
            <a:endParaRPr lang="el-GR" sz="2500" dirty="0">
              <a:solidFill>
                <a:srgbClr val="FFFF00"/>
              </a:solidFill>
            </a:endParaRPr>
          </a:p>
        </p:txBody>
      </p:sp>
      <p:sp>
        <p:nvSpPr>
          <p:cNvPr id="3" name="Content Placeholder 2"/>
          <p:cNvSpPr>
            <a:spLocks noGrp="1"/>
          </p:cNvSpPr>
          <p:nvPr>
            <p:ph idx="1"/>
          </p:nvPr>
        </p:nvSpPr>
        <p:spPr>
          <a:xfrm>
            <a:off x="1991544" y="2492897"/>
            <a:ext cx="8229600" cy="3529013"/>
          </a:xfrm>
        </p:spPr>
        <p:txBody>
          <a:bodyPr/>
          <a:lstStyle/>
          <a:p>
            <a:endParaRPr lang="hu-HU" dirty="0" smtClean="0">
              <a:solidFill>
                <a:srgbClr val="FFFF00"/>
              </a:solidFill>
            </a:endParaRPr>
          </a:p>
          <a:p>
            <a:r>
              <a:rPr lang="ro-RO" dirty="0" smtClean="0">
                <a:solidFill>
                  <a:srgbClr val="FFFF00"/>
                </a:solidFill>
              </a:rPr>
              <a:t>Conectare directă</a:t>
            </a:r>
            <a:endParaRPr lang="el-GR" dirty="0">
              <a:solidFill>
                <a:srgbClr val="FFFF00"/>
              </a:solidFill>
            </a:endParaRPr>
          </a:p>
        </p:txBody>
      </p:sp>
      <p:pic>
        <p:nvPicPr>
          <p:cNvPr id="6" name="Picture 5"/>
          <p:cNvPicPr>
            <a:picLocks noChangeAspect="1"/>
          </p:cNvPicPr>
          <p:nvPr/>
        </p:nvPicPr>
        <p:blipFill>
          <a:blip r:embed="rId2"/>
          <a:stretch>
            <a:fillRect/>
          </a:stretch>
        </p:blipFill>
        <p:spPr>
          <a:xfrm>
            <a:off x="6546231" y="3405779"/>
            <a:ext cx="4722404" cy="3133133"/>
          </a:xfrm>
          <a:prstGeom prst="rect">
            <a:avLst/>
          </a:prstGeom>
        </p:spPr>
      </p:pic>
    </p:spTree>
    <p:extLst>
      <p:ext uri="{BB962C8B-B14F-4D97-AF65-F5344CB8AC3E}">
        <p14:creationId xmlns:p14="http://schemas.microsoft.com/office/powerpoint/2010/main" val="35681210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smtClean="0">
                <a:solidFill>
                  <a:srgbClr val="FFFF00"/>
                </a:solidFill>
              </a:rPr>
              <a:t>PREZENTAREA </a:t>
            </a:r>
            <a:r>
              <a:rPr lang="en-US" dirty="0" smtClean="0">
                <a:solidFill>
                  <a:srgbClr val="FFFF00"/>
                </a:solidFill>
              </a:rPr>
              <a:t>COPIS</a:t>
            </a:r>
            <a:r>
              <a:rPr lang="en-US" dirty="0">
                <a:solidFill>
                  <a:srgbClr val="FFFF00"/>
                </a:solidFill>
              </a:rPr>
              <a:t/>
            </a:r>
            <a:br>
              <a:rPr lang="en-US" dirty="0">
                <a:solidFill>
                  <a:srgbClr val="FFFF00"/>
                </a:solidFill>
              </a:rPr>
            </a:br>
            <a:endParaRPr lang="el-GR" sz="2500" dirty="0"/>
          </a:p>
        </p:txBody>
      </p:sp>
      <p:sp>
        <p:nvSpPr>
          <p:cNvPr id="3" name="Content Placeholder 2"/>
          <p:cNvSpPr>
            <a:spLocks noGrp="1"/>
          </p:cNvSpPr>
          <p:nvPr>
            <p:ph idx="1"/>
          </p:nvPr>
        </p:nvSpPr>
        <p:spPr>
          <a:xfrm>
            <a:off x="838200" y="2370137"/>
            <a:ext cx="10515600" cy="4351338"/>
          </a:xfrm>
        </p:spPr>
        <p:txBody>
          <a:bodyPr/>
          <a:lstStyle/>
          <a:p>
            <a:pPr lvl="1"/>
            <a:r>
              <a:rPr lang="vi-VN" dirty="0">
                <a:solidFill>
                  <a:srgbClr val="FFFF00"/>
                </a:solidFill>
              </a:rPr>
              <a:t>Obiectivele </a:t>
            </a:r>
            <a:r>
              <a:rPr lang="ro-RO" dirty="0">
                <a:solidFill>
                  <a:srgbClr val="FFFF00"/>
                </a:solidFill>
              </a:rPr>
              <a:t>de activitate ale </a:t>
            </a:r>
            <a:r>
              <a:rPr lang="vi-VN" dirty="0">
                <a:solidFill>
                  <a:srgbClr val="FFFF00"/>
                </a:solidFill>
              </a:rPr>
              <a:t>COPIS</a:t>
            </a:r>
            <a:endParaRPr lang="ro-RO" dirty="0">
              <a:solidFill>
                <a:srgbClr val="FFFF00"/>
              </a:solidFill>
            </a:endParaRPr>
          </a:p>
          <a:p>
            <a:pPr marL="457200" lvl="1" indent="0">
              <a:buNone/>
            </a:pPr>
            <a:endParaRPr lang="vi-VN" dirty="0">
              <a:solidFill>
                <a:srgbClr val="FFFF00"/>
              </a:solidFill>
            </a:endParaRPr>
          </a:p>
          <a:p>
            <a:pPr lvl="1"/>
            <a:r>
              <a:rPr lang="vi-VN" dirty="0">
                <a:solidFill>
                  <a:srgbClr val="FFFF00"/>
                </a:solidFill>
              </a:rPr>
              <a:t>Conectivitate (Gateway CCN, conexiune directă)</a:t>
            </a:r>
          </a:p>
          <a:p>
            <a:pPr lvl="1"/>
            <a:endParaRPr lang="vi-VN" dirty="0">
              <a:solidFill>
                <a:srgbClr val="FFFF00"/>
              </a:solidFill>
            </a:endParaRPr>
          </a:p>
          <a:p>
            <a:pPr lvl="1"/>
            <a:r>
              <a:rPr lang="vi-VN" dirty="0">
                <a:solidFill>
                  <a:srgbClr val="FF0000"/>
                </a:solidFill>
              </a:rPr>
              <a:t>Navigare (meniu principal, ghid de utilizare, limbă)</a:t>
            </a:r>
            <a:endParaRPr lang="ro-RO" dirty="0">
              <a:solidFill>
                <a:srgbClr val="FF0000"/>
              </a:solidFill>
            </a:endParaRPr>
          </a:p>
          <a:p>
            <a:pPr marL="457200" lvl="1" indent="0">
              <a:buNone/>
            </a:pPr>
            <a:endParaRPr lang="hu-HU" dirty="0">
              <a:solidFill>
                <a:srgbClr val="FFFF00"/>
              </a:solidFill>
            </a:endParaRPr>
          </a:p>
          <a:p>
            <a:pPr lvl="1"/>
            <a:r>
              <a:rPr lang="en-US" dirty="0" err="1">
                <a:solidFill>
                  <a:srgbClr val="FFFF00"/>
                </a:solidFill>
              </a:rPr>
              <a:t>Termino</a:t>
            </a:r>
            <a:r>
              <a:rPr lang="ro-RO" dirty="0">
                <a:solidFill>
                  <a:srgbClr val="FFFF00"/>
                </a:solidFill>
              </a:rPr>
              <a:t>logie</a:t>
            </a:r>
            <a:endParaRPr lang="el-GR" dirty="0">
              <a:solidFill>
                <a:srgbClr val="FFFF00"/>
              </a:solidFill>
            </a:endParaRPr>
          </a:p>
        </p:txBody>
      </p:sp>
    </p:spTree>
    <p:extLst>
      <p:ext uri="{BB962C8B-B14F-4D97-AF65-F5344CB8AC3E}">
        <p14:creationId xmlns:p14="http://schemas.microsoft.com/office/powerpoint/2010/main" val="1281790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168" y="174001"/>
            <a:ext cx="8229600" cy="936625"/>
          </a:xfrm>
        </p:spPr>
        <p:txBody>
          <a:bodyPr>
            <a:noAutofit/>
          </a:bodyPr>
          <a:lstStyle/>
          <a:p>
            <a:r>
              <a:rPr lang="ro-RO" sz="3600" dirty="0" smtClean="0">
                <a:solidFill>
                  <a:srgbClr val="00B050"/>
                </a:solidFill>
              </a:rPr>
              <a:t>PREZENTAREA COPIS</a:t>
            </a:r>
            <a:r>
              <a:rPr lang="en-US" sz="3600" dirty="0" smtClean="0">
                <a:solidFill>
                  <a:srgbClr val="00B050"/>
                </a:solidFill>
              </a:rPr>
              <a:t/>
            </a:r>
            <a:br>
              <a:rPr lang="en-US" sz="3600" dirty="0" smtClean="0">
                <a:solidFill>
                  <a:srgbClr val="00B050"/>
                </a:solidFill>
              </a:rPr>
            </a:br>
            <a:r>
              <a:rPr lang="en-US" sz="3600" dirty="0" err="1" smtClean="0">
                <a:solidFill>
                  <a:srgbClr val="00B050"/>
                </a:solidFill>
              </a:rPr>
              <a:t>Naviga</a:t>
            </a:r>
            <a:r>
              <a:rPr lang="ro-RO" sz="3600" dirty="0" smtClean="0">
                <a:solidFill>
                  <a:srgbClr val="00B050"/>
                </a:solidFill>
              </a:rPr>
              <a:t>re</a:t>
            </a:r>
            <a:r>
              <a:rPr lang="en-US" sz="3600" dirty="0" smtClean="0">
                <a:solidFill>
                  <a:srgbClr val="00B050"/>
                </a:solidFill>
              </a:rPr>
              <a:t> – </a:t>
            </a:r>
            <a:r>
              <a:rPr lang="ro-RO" sz="3600" dirty="0" smtClean="0">
                <a:solidFill>
                  <a:srgbClr val="00B050"/>
                </a:solidFill>
              </a:rPr>
              <a:t>Arborele de navigare</a:t>
            </a:r>
            <a:endParaRPr lang="el-GR" sz="3600" dirty="0">
              <a:solidFill>
                <a:srgbClr val="00B050"/>
              </a:solidFill>
            </a:endParaRPr>
          </a:p>
        </p:txBody>
      </p:sp>
      <p:pic>
        <p:nvPicPr>
          <p:cNvPr id="337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0372" y="2460811"/>
            <a:ext cx="4212840" cy="40309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bwMode="auto">
          <a:xfrm>
            <a:off x="110372" y="2286000"/>
            <a:ext cx="4041412" cy="4571999"/>
          </a:xfrm>
          <a:prstGeom prst="rect">
            <a:avLst/>
          </a:prstGeom>
          <a:noFill/>
          <a:ln w="9525" cap="flat" cmpd="sng" algn="ctr">
            <a:solidFill>
              <a:schemeClr val="tx1"/>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9" name="Rounded Rectangle 8"/>
          <p:cNvSpPr/>
          <p:nvPr/>
        </p:nvSpPr>
        <p:spPr bwMode="auto">
          <a:xfrm>
            <a:off x="5570240" y="1110627"/>
            <a:ext cx="5256584" cy="5747374"/>
          </a:xfrm>
          <a:prstGeom prst="roundRect">
            <a:avLst/>
          </a:prstGeom>
          <a:gradFill>
            <a:gsLst>
              <a:gs pos="72000">
                <a:srgbClr val="C5F7DF"/>
              </a:gs>
              <a:gs pos="0">
                <a:schemeClr val="accent1">
                  <a:lumMod val="90000"/>
                </a:schemeClr>
              </a:gs>
              <a:gs pos="72000">
                <a:schemeClr val="accent1">
                  <a:shade val="67500"/>
                  <a:satMod val="115000"/>
                </a:schemeClr>
              </a:gs>
              <a:gs pos="100000">
                <a:schemeClr val="accent1">
                  <a:shade val="100000"/>
                  <a:satMod val="115000"/>
                </a:schemeClr>
              </a:gs>
            </a:gsLst>
            <a:lin ang="5400000" scaled="0"/>
          </a:gradFill>
          <a:ln w="57150" cap="flat" cmpd="sng" algn="ctr">
            <a:solidFill>
              <a:srgbClr val="C5F7DF"/>
            </a:solidFill>
            <a:prstDash val="solid"/>
            <a:round/>
            <a:headEnd type="none" w="med" len="med"/>
            <a:tailEnd type="none" w="med" len="med"/>
          </a:ln>
          <a:effectLst>
            <a:innerShdw blurRad="63500" dist="50800" dir="16200000">
              <a:prstClr val="black">
                <a:alpha val="50000"/>
              </a:prstClr>
            </a:innerShdw>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r>
              <a:rPr lang="ro-RO" b="1" dirty="0" smtClean="0"/>
              <a:t>Sfaturi pentru navigare rapidă</a:t>
            </a:r>
            <a:endParaRPr lang="en-US" b="1" dirty="0"/>
          </a:p>
          <a:p>
            <a:pPr marL="3175" fontAlgn="base">
              <a:spcBef>
                <a:spcPct val="0"/>
              </a:spcBef>
              <a:spcAft>
                <a:spcPct val="0"/>
              </a:spcAft>
            </a:pPr>
            <a:endParaRPr lang="en-US" b="1" dirty="0"/>
          </a:p>
          <a:p>
            <a:pPr marL="460375" lvl="1"/>
            <a:r>
              <a:rPr lang="ro-RO" b="1" dirty="0" smtClean="0"/>
              <a:t>Restrângeți</a:t>
            </a:r>
            <a:r>
              <a:rPr lang="en-US" b="1" dirty="0" smtClean="0"/>
              <a:t>: </a:t>
            </a:r>
            <a:r>
              <a:rPr lang="ro-RO" b="1" dirty="0" smtClean="0"/>
              <a:t>închideți toate secțiunile</a:t>
            </a:r>
            <a:endParaRPr lang="en-US" b="1" dirty="0"/>
          </a:p>
          <a:p>
            <a:pPr marL="460375" lvl="1"/>
            <a:r>
              <a:rPr lang="ro-RO" b="1" dirty="0" smtClean="0"/>
              <a:t>Extindeți: deschideți toate secțiunile</a:t>
            </a:r>
            <a:endParaRPr lang="en-US" b="1" dirty="0"/>
          </a:p>
          <a:p>
            <a:pPr marL="460375" lvl="1"/>
            <a:r>
              <a:rPr lang="ro-RO" b="1" dirty="0" smtClean="0"/>
              <a:t>Comutați</a:t>
            </a:r>
            <a:r>
              <a:rPr lang="en-US" b="1" dirty="0" smtClean="0"/>
              <a:t>: </a:t>
            </a:r>
            <a:r>
              <a:rPr lang="ro-RO" b="1" dirty="0" smtClean="0"/>
              <a:t>deschideți secțiunile deschise și le închideți pe cele deschise </a:t>
            </a:r>
            <a:r>
              <a:rPr lang="en-US" b="1" dirty="0"/>
              <a:t>                     </a:t>
            </a:r>
            <a:endParaRPr lang="ro-RO" b="1" dirty="0" smtClean="0"/>
          </a:p>
          <a:p>
            <a:pPr marL="460375" lvl="1"/>
            <a:endParaRPr lang="ro-RO" b="1" dirty="0"/>
          </a:p>
          <a:p>
            <a:pPr marL="460375" lvl="1"/>
            <a:r>
              <a:rPr lang="vi-VN" b="1" dirty="0" smtClean="0"/>
              <a:t>Afișare </a:t>
            </a:r>
            <a:r>
              <a:rPr lang="vi-VN" b="1" dirty="0"/>
              <a:t>copac: navigați cu ușurință prin diferitele părți ale înregistrării AFA</a:t>
            </a:r>
            <a:endParaRPr lang="en-US" b="1" dirty="0"/>
          </a:p>
          <a:p>
            <a:pPr marL="3175" fontAlgn="base">
              <a:spcBef>
                <a:spcPct val="0"/>
              </a:spcBef>
              <a:spcAft>
                <a:spcPct val="0"/>
              </a:spcAft>
            </a:pPr>
            <a:endParaRPr lang="el-GR" sz="1200" b="1" dirty="0"/>
          </a:p>
        </p:txBody>
      </p:sp>
      <p:sp>
        <p:nvSpPr>
          <p:cNvPr id="7" name="Rectangle 6"/>
          <p:cNvSpPr/>
          <p:nvPr/>
        </p:nvSpPr>
        <p:spPr bwMode="auto">
          <a:xfrm>
            <a:off x="310208" y="3961373"/>
            <a:ext cx="2259660" cy="407966"/>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1" name="Rectangle 10"/>
          <p:cNvSpPr/>
          <p:nvPr/>
        </p:nvSpPr>
        <p:spPr bwMode="auto">
          <a:xfrm>
            <a:off x="310208" y="4840448"/>
            <a:ext cx="2259660" cy="407966"/>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2" name="Right Brace 11"/>
          <p:cNvSpPr/>
          <p:nvPr/>
        </p:nvSpPr>
        <p:spPr bwMode="auto">
          <a:xfrm>
            <a:off x="4323212" y="2568388"/>
            <a:ext cx="576064" cy="4128247"/>
          </a:xfrm>
          <a:prstGeom prst="rightBrace">
            <a:avLst/>
          </a:prstGeom>
          <a:noFill/>
          <a:ln w="7620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chemeClr val="tx1">
                  <a:lumMod val="95000"/>
                  <a:lumOff val="5000"/>
                </a:schemeClr>
              </a:solidFill>
              <a:latin typeface="Verdana" pitchFamily="34" charset="0"/>
            </a:endParaRPr>
          </a:p>
        </p:txBody>
      </p:sp>
    </p:spTree>
    <p:extLst>
      <p:ext uri="{BB962C8B-B14F-4D97-AF65-F5344CB8AC3E}">
        <p14:creationId xmlns:p14="http://schemas.microsoft.com/office/powerpoint/2010/main" val="1083752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smtClean="0">
                <a:solidFill>
                  <a:srgbClr val="FFFF00"/>
                </a:solidFill>
              </a:rPr>
              <a:t>PREZENTAREA COPIS</a:t>
            </a:r>
            <a:r>
              <a:rPr lang="en-US" dirty="0">
                <a:solidFill>
                  <a:srgbClr val="FFFF00"/>
                </a:solidFill>
              </a:rPr>
              <a:t/>
            </a:r>
            <a:br>
              <a:rPr lang="en-US" dirty="0">
                <a:solidFill>
                  <a:srgbClr val="FFFF00"/>
                </a:solidFill>
              </a:rPr>
            </a:br>
            <a:r>
              <a:rPr lang="en-US" sz="2500" dirty="0" err="1" smtClean="0">
                <a:solidFill>
                  <a:srgbClr val="FFFF00"/>
                </a:solidFill>
              </a:rPr>
              <a:t>Naviga</a:t>
            </a:r>
            <a:r>
              <a:rPr lang="ro-RO" sz="2500" dirty="0" smtClean="0">
                <a:solidFill>
                  <a:srgbClr val="FFFF00"/>
                </a:solidFill>
              </a:rPr>
              <a:t>re</a:t>
            </a:r>
            <a:r>
              <a:rPr lang="en-US" sz="2500" dirty="0" smtClean="0">
                <a:solidFill>
                  <a:srgbClr val="FFFF00"/>
                </a:solidFill>
              </a:rPr>
              <a:t> –</a:t>
            </a:r>
            <a:r>
              <a:rPr lang="ro-RO" sz="2500" dirty="0" smtClean="0">
                <a:solidFill>
                  <a:srgbClr val="FFFF00"/>
                </a:solidFill>
              </a:rPr>
              <a:t>Editarea datelor</a:t>
            </a:r>
            <a:endParaRPr lang="el-GR" sz="2500" dirty="0">
              <a:solidFill>
                <a:srgbClr val="FFFF00"/>
              </a:solidFill>
            </a:endParaRPr>
          </a:p>
        </p:txBody>
      </p:sp>
      <p:sp>
        <p:nvSpPr>
          <p:cNvPr id="3" name="Content Placeholder 2"/>
          <p:cNvSpPr>
            <a:spLocks noGrp="1"/>
          </p:cNvSpPr>
          <p:nvPr>
            <p:ph idx="1"/>
          </p:nvPr>
        </p:nvSpPr>
        <p:spPr>
          <a:xfrm>
            <a:off x="838200" y="2066672"/>
            <a:ext cx="10515600" cy="4351338"/>
          </a:xfrm>
        </p:spPr>
        <p:txBody>
          <a:bodyPr>
            <a:normAutofit/>
          </a:bodyPr>
          <a:lstStyle/>
          <a:p>
            <a:endParaRPr lang="en-US" sz="1600" b="1" dirty="0"/>
          </a:p>
          <a:p>
            <a:r>
              <a:rPr lang="vi-VN" sz="2400" b="1" dirty="0" smtClean="0">
                <a:solidFill>
                  <a:srgbClr val="FFFF00"/>
                </a:solidFill>
              </a:rPr>
              <a:t>Salvați pentru o utilizare ulterioară </a:t>
            </a:r>
            <a:r>
              <a:rPr lang="vi-VN" sz="2400" dirty="0" smtClean="0">
                <a:solidFill>
                  <a:srgbClr val="FFFF00"/>
                </a:solidFill>
              </a:rPr>
              <a:t>- Salvați datele fără a fi publicate în sistemul central, în timp ce se efectuează un set de bază de control (dar nu toate). Datele sunt stocate cu schițe personale</a:t>
            </a:r>
          </a:p>
          <a:p>
            <a:endParaRPr lang="vi-VN" sz="2400" dirty="0">
              <a:solidFill>
                <a:srgbClr val="FFFF00"/>
              </a:solidFill>
            </a:endParaRPr>
          </a:p>
          <a:p>
            <a:r>
              <a:rPr lang="vi-VN" sz="2400" b="1" dirty="0">
                <a:solidFill>
                  <a:srgbClr val="FFFF00"/>
                </a:solidFill>
              </a:rPr>
              <a:t>Publicare </a:t>
            </a:r>
            <a:r>
              <a:rPr lang="vi-VN" sz="2400" dirty="0">
                <a:solidFill>
                  <a:srgbClr val="FFFF00"/>
                </a:solidFill>
              </a:rPr>
              <a:t>- salvează datele către sistemul central și le pune la dispoziția altor utilizatori. Se efectuează un set complet de control (aplicarea mai completă a regulilor de afaceri la datele introduse se face înainte de acceptarea AFA)</a:t>
            </a:r>
          </a:p>
          <a:p>
            <a:endParaRPr lang="vi-VN" sz="2400" dirty="0">
              <a:solidFill>
                <a:srgbClr val="FFFF00"/>
              </a:solidFill>
            </a:endParaRPr>
          </a:p>
          <a:p>
            <a:r>
              <a:rPr lang="vi-VN" sz="2400" b="1" dirty="0">
                <a:solidFill>
                  <a:srgbClr val="FFFF00"/>
                </a:solidFill>
              </a:rPr>
              <a:t>Anulare </a:t>
            </a:r>
            <a:r>
              <a:rPr lang="vi-VN" sz="2400" dirty="0">
                <a:solidFill>
                  <a:srgbClr val="FFFF00"/>
                </a:solidFill>
              </a:rPr>
              <a:t>- Ieșirea dintr-o pagină fără salvarea datelor</a:t>
            </a:r>
            <a:endParaRPr lang="el-GR" sz="2400" dirty="0">
              <a:solidFill>
                <a:srgbClr val="FFFF00"/>
              </a:solidFill>
            </a:endParaRPr>
          </a:p>
        </p:txBody>
      </p:sp>
      <p:sp>
        <p:nvSpPr>
          <p:cNvPr id="4" name="Slide Number Placeholder 3"/>
          <p:cNvSpPr>
            <a:spLocks noGrp="1"/>
          </p:cNvSpPr>
          <p:nvPr>
            <p:ph type="sldNum" sz="quarter" idx="10"/>
          </p:nvPr>
        </p:nvSpPr>
        <p:spPr/>
        <p:txBody>
          <a:bodyPr/>
          <a:lstStyle/>
          <a:p>
            <a:pPr>
              <a:defRPr/>
            </a:pPr>
            <a:fld id="{F3C5B233-B313-4B93-BB0C-F293AF7ADE68}" type="slidenum">
              <a:rPr lang="en-GB" smtClean="0"/>
              <a:pPr>
                <a:defRPr/>
              </a:pPr>
              <a:t>13</a:t>
            </a:fld>
            <a:endParaRPr lang="en-GB" dirty="0"/>
          </a:p>
        </p:txBody>
      </p:sp>
    </p:spTree>
    <p:extLst>
      <p:ext uri="{BB962C8B-B14F-4D97-AF65-F5344CB8AC3E}">
        <p14:creationId xmlns:p14="http://schemas.microsoft.com/office/powerpoint/2010/main" val="3446103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440" y="421754"/>
            <a:ext cx="8229600" cy="936625"/>
          </a:xfrm>
        </p:spPr>
        <p:txBody>
          <a:bodyPr/>
          <a:lstStyle/>
          <a:p>
            <a:r>
              <a:rPr lang="en-US" dirty="0" err="1" smtClean="0">
                <a:solidFill>
                  <a:srgbClr val="FFFF00"/>
                </a:solidFill>
              </a:rPr>
              <a:t>Naviga</a:t>
            </a:r>
            <a:r>
              <a:rPr lang="ro-RO" dirty="0" smtClean="0">
                <a:solidFill>
                  <a:srgbClr val="FFFF00"/>
                </a:solidFill>
              </a:rPr>
              <a:t>re</a:t>
            </a:r>
            <a:r>
              <a:rPr lang="en-US" dirty="0" smtClean="0">
                <a:solidFill>
                  <a:srgbClr val="FFFF00"/>
                </a:solidFill>
              </a:rPr>
              <a:t> </a:t>
            </a:r>
            <a:r>
              <a:rPr lang="en-US" dirty="0">
                <a:solidFill>
                  <a:srgbClr val="FFFF00"/>
                </a:solidFill>
              </a:rPr>
              <a:t>– </a:t>
            </a:r>
            <a:r>
              <a:rPr lang="ro-RO" dirty="0" smtClean="0">
                <a:solidFill>
                  <a:srgbClr val="FFFF00"/>
                </a:solidFill>
              </a:rPr>
              <a:t>Opțiuni de editare</a:t>
            </a:r>
            <a:endParaRPr lang="el-GR" dirty="0">
              <a:solidFill>
                <a:srgbClr val="FFFF00"/>
              </a:solidFill>
            </a:endParaRPr>
          </a:p>
        </p:txBody>
      </p:sp>
      <p:grpSp>
        <p:nvGrpSpPr>
          <p:cNvPr id="14" name="Group 13"/>
          <p:cNvGrpSpPr/>
          <p:nvPr/>
        </p:nvGrpSpPr>
        <p:grpSpPr>
          <a:xfrm>
            <a:off x="0" y="1194619"/>
            <a:ext cx="12192000" cy="5869858"/>
            <a:chOff x="395536" y="1721322"/>
            <a:chExt cx="7992888" cy="4876030"/>
          </a:xfrm>
        </p:grpSpPr>
        <p:grpSp>
          <p:nvGrpSpPr>
            <p:cNvPr id="12" name="Group 11"/>
            <p:cNvGrpSpPr/>
            <p:nvPr/>
          </p:nvGrpSpPr>
          <p:grpSpPr>
            <a:xfrm>
              <a:off x="395536" y="1721322"/>
              <a:ext cx="7992888" cy="4876030"/>
              <a:chOff x="395536" y="1721322"/>
              <a:chExt cx="7992888" cy="4876030"/>
            </a:xfrm>
          </p:grpSpPr>
          <p:grpSp>
            <p:nvGrpSpPr>
              <p:cNvPr id="8" name="Group 7"/>
              <p:cNvGrpSpPr/>
              <p:nvPr/>
            </p:nvGrpSpPr>
            <p:grpSpPr>
              <a:xfrm>
                <a:off x="395536" y="1721322"/>
                <a:ext cx="7992888" cy="4876030"/>
                <a:chOff x="395536" y="1721322"/>
                <a:chExt cx="7992888" cy="487603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1721322"/>
                  <a:ext cx="7965727" cy="4876030"/>
                </a:xfrm>
                <a:prstGeom prst="rect">
                  <a:avLst/>
                </a:prstGeom>
              </p:spPr>
            </p:pic>
            <p:sp>
              <p:nvSpPr>
                <p:cNvPr id="7" name="TextBox 6"/>
                <p:cNvSpPr txBox="1"/>
                <p:nvPr/>
              </p:nvSpPr>
              <p:spPr>
                <a:xfrm>
                  <a:off x="3779912" y="3028890"/>
                  <a:ext cx="4608512" cy="2554545"/>
                </a:xfrm>
                <a:prstGeom prst="rect">
                  <a:avLst/>
                </a:prstGeom>
                <a:noFill/>
              </p:spPr>
              <p:txBody>
                <a:bodyPr wrap="square" rtlCol="0">
                  <a:spAutoFit/>
                </a:bodyPr>
                <a:lstStyle/>
                <a:p>
                  <a:pPr algn="ctr"/>
                  <a:r>
                    <a:rPr lang="en-US" sz="1000" b="1" u="sng" dirty="0">
                      <a:solidFill>
                        <a:schemeClr val="tx1">
                          <a:lumMod val="95000"/>
                          <a:lumOff val="5000"/>
                        </a:schemeClr>
                      </a:solidFill>
                    </a:rPr>
                    <a:t>3 usages of “Add”</a:t>
                  </a:r>
                </a:p>
                <a:p>
                  <a:endParaRPr lang="en-US" sz="1000" b="1" u="sng" dirty="0">
                    <a:solidFill>
                      <a:schemeClr val="tx1">
                        <a:lumMod val="95000"/>
                        <a:lumOff val="5000"/>
                      </a:schemeClr>
                    </a:solidFill>
                  </a:endParaRPr>
                </a:p>
                <a:p>
                  <a:endParaRPr lang="en-US" sz="1000" b="1" u="sng" dirty="0">
                    <a:solidFill>
                      <a:schemeClr val="tx1">
                        <a:lumMod val="95000"/>
                        <a:lumOff val="5000"/>
                      </a:schemeClr>
                    </a:solidFill>
                  </a:endParaRPr>
                </a:p>
                <a:p>
                  <a:pPr marL="228600" indent="-228600">
                    <a:buAutoNum type="arabicPeriod"/>
                  </a:pPr>
                  <a:r>
                    <a:rPr lang="en-US" sz="1000" b="1" dirty="0">
                      <a:solidFill>
                        <a:schemeClr val="tx1">
                          <a:lumMod val="95000"/>
                          <a:lumOff val="5000"/>
                        </a:schemeClr>
                      </a:solidFill>
                    </a:rPr>
                    <a:t>Add new entry to a list</a:t>
                  </a:r>
                </a:p>
                <a:p>
                  <a:pPr marL="228600" indent="-228600">
                    <a:buAutoNum type="arabicPeriod"/>
                  </a:pPr>
                  <a:endParaRPr lang="en-US" sz="1000" b="1" dirty="0">
                    <a:solidFill>
                      <a:schemeClr val="tx1">
                        <a:lumMod val="95000"/>
                        <a:lumOff val="5000"/>
                      </a:schemeClr>
                    </a:solidFill>
                  </a:endParaRPr>
                </a:p>
                <a:p>
                  <a:pPr marL="228600" indent="-228600">
                    <a:buAutoNum type="arabicPeriod"/>
                  </a:pPr>
                  <a:endParaRPr lang="en-US" sz="1000" b="1" dirty="0">
                    <a:solidFill>
                      <a:schemeClr val="tx1">
                        <a:lumMod val="95000"/>
                        <a:lumOff val="5000"/>
                      </a:schemeClr>
                    </a:solidFill>
                  </a:endParaRPr>
                </a:p>
                <a:p>
                  <a:pPr marL="228600" indent="-228600">
                    <a:buAutoNum type="arabicPeriod"/>
                  </a:pPr>
                  <a:endParaRPr lang="en-US" sz="1000" b="1" dirty="0">
                    <a:solidFill>
                      <a:schemeClr val="tx1">
                        <a:lumMod val="95000"/>
                        <a:lumOff val="5000"/>
                      </a:schemeClr>
                    </a:solidFill>
                  </a:endParaRPr>
                </a:p>
                <a:p>
                  <a:pPr marL="228600" indent="-228600">
                    <a:buAutoNum type="arabicPeriod"/>
                  </a:pPr>
                  <a:r>
                    <a:rPr lang="en-US" sz="1000" b="1" dirty="0">
                      <a:solidFill>
                        <a:schemeClr val="tx1">
                          <a:lumMod val="95000"/>
                          <a:lumOff val="5000"/>
                        </a:schemeClr>
                      </a:solidFill>
                    </a:rPr>
                    <a:t>Fill out data and click “Add” to save the entry</a:t>
                  </a:r>
                </a:p>
                <a:p>
                  <a:pPr marL="228600" indent="-228600">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r>
                    <a:rPr lang="en-US" sz="1000" b="1" dirty="0">
                      <a:solidFill>
                        <a:schemeClr val="tx1">
                          <a:lumMod val="95000"/>
                          <a:lumOff val="5000"/>
                        </a:schemeClr>
                      </a:solidFill>
                    </a:rPr>
                    <a:t>Proof of Authorisation added</a:t>
                  </a:r>
                  <a:endParaRPr lang="el-GR" sz="1000" b="1" dirty="0">
                    <a:solidFill>
                      <a:schemeClr val="tx1">
                        <a:lumMod val="95000"/>
                        <a:lumOff val="5000"/>
                      </a:schemeClr>
                    </a:solidFill>
                  </a:endParaRPr>
                </a:p>
              </p:txBody>
            </p:sp>
          </p:grpSp>
          <p:sp>
            <p:nvSpPr>
              <p:cNvPr id="6" name="Rectangle 5"/>
              <p:cNvSpPr/>
              <p:nvPr/>
            </p:nvSpPr>
            <p:spPr bwMode="auto">
              <a:xfrm>
                <a:off x="4014986" y="4653136"/>
                <a:ext cx="288032"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9" name="Rectangle 8"/>
              <p:cNvSpPr/>
              <p:nvPr/>
            </p:nvSpPr>
            <p:spPr bwMode="auto">
              <a:xfrm>
                <a:off x="7596336" y="6112346"/>
                <a:ext cx="504056"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0" name="Rectangle 9"/>
              <p:cNvSpPr/>
              <p:nvPr/>
            </p:nvSpPr>
            <p:spPr bwMode="auto">
              <a:xfrm>
                <a:off x="2483768" y="5704681"/>
                <a:ext cx="288032"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1" name="Rectangle 10"/>
              <p:cNvSpPr/>
              <p:nvPr/>
            </p:nvSpPr>
            <p:spPr bwMode="auto">
              <a:xfrm>
                <a:off x="6444208" y="6309320"/>
                <a:ext cx="288032" cy="108012"/>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
          <p:nvSpPr>
            <p:cNvPr id="13" name="Rectangle 12"/>
            <p:cNvSpPr/>
            <p:nvPr/>
          </p:nvSpPr>
          <p:spPr bwMode="auto">
            <a:xfrm>
              <a:off x="4349824" y="4808773"/>
              <a:ext cx="193601" cy="180020"/>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617122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292"/>
            <a:ext cx="10515600" cy="1325563"/>
          </a:xfrm>
        </p:spPr>
        <p:txBody>
          <a:bodyPr/>
          <a:lstStyle/>
          <a:p>
            <a:r>
              <a:rPr lang="en-US" dirty="0" err="1">
                <a:solidFill>
                  <a:srgbClr val="FFFF00"/>
                </a:solidFill>
              </a:rPr>
              <a:t>Navigare</a:t>
            </a:r>
            <a:r>
              <a:rPr lang="en-US" dirty="0">
                <a:solidFill>
                  <a:srgbClr val="FFFF00"/>
                </a:solidFill>
              </a:rPr>
              <a:t> - browser de date</a:t>
            </a:r>
            <a:endParaRPr lang="el-GR" dirty="0">
              <a:solidFill>
                <a:srgbClr val="FFFF00"/>
              </a:solidFill>
            </a:endParaRPr>
          </a:p>
        </p:txBody>
      </p:sp>
      <p:sp>
        <p:nvSpPr>
          <p:cNvPr id="3" name="Content Placeholder 2"/>
          <p:cNvSpPr>
            <a:spLocks noGrp="1"/>
          </p:cNvSpPr>
          <p:nvPr>
            <p:ph idx="1"/>
          </p:nvPr>
        </p:nvSpPr>
        <p:spPr>
          <a:xfrm>
            <a:off x="1919288" y="4005064"/>
            <a:ext cx="8229600" cy="2376264"/>
          </a:xfrm>
        </p:spPr>
        <p:txBody>
          <a:bodyPr>
            <a:normAutofit lnSpcReduction="10000"/>
          </a:bodyPr>
          <a:lstStyle/>
          <a:p>
            <a:pPr>
              <a:buClr>
                <a:srgbClr val="0F5494"/>
              </a:buClr>
              <a:buFont typeface="Wingdings" panose="05000000000000000000" pitchFamily="2" charset="2"/>
              <a:buChar char="ü"/>
            </a:pPr>
            <a:r>
              <a:rPr lang="vi-VN" sz="2400" b="1" dirty="0" smtClean="0">
                <a:solidFill>
                  <a:srgbClr val="FFFF00"/>
                </a:solidFill>
              </a:rPr>
              <a:t>Vizualizare</a:t>
            </a:r>
            <a:r>
              <a:rPr lang="vi-VN" sz="2400" dirty="0">
                <a:solidFill>
                  <a:srgbClr val="FFFF00"/>
                </a:solidFill>
              </a:rPr>
              <a:t>: poate fi utilizat pentru a vizualiza o schiță</a:t>
            </a:r>
          </a:p>
          <a:p>
            <a:pPr>
              <a:buClr>
                <a:srgbClr val="0F5494"/>
              </a:buClr>
              <a:buFont typeface="Wingdings" panose="05000000000000000000" pitchFamily="2" charset="2"/>
              <a:buChar char="ü"/>
            </a:pPr>
            <a:r>
              <a:rPr lang="vi-VN" sz="2400" b="1" dirty="0">
                <a:solidFill>
                  <a:srgbClr val="FFFF00"/>
                </a:solidFill>
              </a:rPr>
              <a:t>Editare: </a:t>
            </a:r>
            <a:r>
              <a:rPr lang="vi-VN" sz="2400" dirty="0">
                <a:solidFill>
                  <a:srgbClr val="FFFF00"/>
                </a:solidFill>
              </a:rPr>
              <a:t>poate fi folosit pentru a edita conținutul unei schițe</a:t>
            </a:r>
          </a:p>
          <a:p>
            <a:pPr>
              <a:buClr>
                <a:srgbClr val="0F5494"/>
              </a:buClr>
              <a:buFont typeface="Wingdings" panose="05000000000000000000" pitchFamily="2" charset="2"/>
              <a:buChar char="ü"/>
            </a:pPr>
            <a:r>
              <a:rPr lang="vi-VN" sz="2400" b="1" dirty="0">
                <a:solidFill>
                  <a:srgbClr val="FFFF00"/>
                </a:solidFill>
              </a:rPr>
              <a:t>Ștergere: </a:t>
            </a:r>
            <a:r>
              <a:rPr lang="vi-VN" sz="2400" dirty="0">
                <a:solidFill>
                  <a:srgbClr val="FFFF00"/>
                </a:solidFill>
              </a:rPr>
              <a:t>poate fi utilizată pentru a șterge o schiță</a:t>
            </a:r>
          </a:p>
          <a:p>
            <a:pPr>
              <a:buClr>
                <a:srgbClr val="0F5494"/>
              </a:buClr>
              <a:buFont typeface="Wingdings" panose="05000000000000000000" pitchFamily="2" charset="2"/>
              <a:buChar char="ü"/>
            </a:pPr>
            <a:r>
              <a:rPr lang="vi-VN" sz="2400" b="1" dirty="0">
                <a:solidFill>
                  <a:srgbClr val="FFFF00"/>
                </a:solidFill>
              </a:rPr>
              <a:t>Transfer: </a:t>
            </a:r>
            <a:r>
              <a:rPr lang="vi-VN" sz="2400" dirty="0">
                <a:solidFill>
                  <a:srgbClr val="FFFF00"/>
                </a:solidFill>
              </a:rPr>
              <a:t>poate transfera schițe între utilizatorii aceleiași SM</a:t>
            </a:r>
            <a:endParaRPr lang="en-US" sz="2400" dirty="0">
              <a:solidFill>
                <a:srgbClr val="FFFF00"/>
              </a:solidFill>
            </a:endParaRPr>
          </a:p>
          <a:p>
            <a:pPr>
              <a:buFont typeface="Wingdings" panose="05000000000000000000" pitchFamily="2" charset="2"/>
              <a:buChar char="ü"/>
            </a:pPr>
            <a:endParaRPr lang="en-US" sz="2400" dirty="0">
              <a:solidFill>
                <a:srgbClr val="FFFF00"/>
              </a:solidFill>
            </a:endParaRPr>
          </a:p>
          <a:p>
            <a:endParaRPr lang="el-GR" dirty="0"/>
          </a:p>
        </p:txBody>
      </p:sp>
      <p:grpSp>
        <p:nvGrpSpPr>
          <p:cNvPr id="6" name="Group 5"/>
          <p:cNvGrpSpPr/>
          <p:nvPr/>
        </p:nvGrpSpPr>
        <p:grpSpPr>
          <a:xfrm>
            <a:off x="0" y="1492624"/>
            <a:ext cx="12192000" cy="2216087"/>
            <a:chOff x="1547664" y="3987899"/>
            <a:chExt cx="5905500" cy="1457325"/>
          </a:xfrm>
        </p:grpSpPr>
        <p:pic>
          <p:nvPicPr>
            <p:cNvPr id="317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3987899"/>
              <a:ext cx="5905500" cy="1457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bwMode="auto">
            <a:xfrm>
              <a:off x="5710411" y="4983460"/>
              <a:ext cx="1656184" cy="449213"/>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2316058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smtClean="0">
                <a:solidFill>
                  <a:srgbClr val="FFFF00"/>
                </a:solidFill>
              </a:rPr>
              <a:t>PREZENTAREA </a:t>
            </a:r>
            <a:r>
              <a:rPr lang="en-US" dirty="0" smtClean="0">
                <a:solidFill>
                  <a:srgbClr val="FFFF00"/>
                </a:solidFill>
              </a:rPr>
              <a:t>COPIS</a:t>
            </a:r>
            <a:r>
              <a:rPr lang="en-US" dirty="0">
                <a:solidFill>
                  <a:srgbClr val="FFFF00"/>
                </a:solidFill>
              </a:rPr>
              <a:t/>
            </a:r>
            <a:br>
              <a:rPr lang="en-US" dirty="0">
                <a:solidFill>
                  <a:srgbClr val="FFFF00"/>
                </a:solidFill>
              </a:rPr>
            </a:br>
            <a:endParaRPr lang="el-GR" sz="2500" dirty="0"/>
          </a:p>
        </p:txBody>
      </p:sp>
      <p:sp>
        <p:nvSpPr>
          <p:cNvPr id="3" name="Content Placeholder 2"/>
          <p:cNvSpPr>
            <a:spLocks noGrp="1"/>
          </p:cNvSpPr>
          <p:nvPr>
            <p:ph idx="1"/>
          </p:nvPr>
        </p:nvSpPr>
        <p:spPr>
          <a:xfrm>
            <a:off x="838200" y="2285999"/>
            <a:ext cx="10515600" cy="3890963"/>
          </a:xfrm>
        </p:spPr>
        <p:txBody>
          <a:bodyPr>
            <a:normAutofit/>
          </a:bodyPr>
          <a:lstStyle/>
          <a:p>
            <a:pPr lvl="1"/>
            <a:r>
              <a:rPr lang="vi-VN" dirty="0" smtClean="0">
                <a:solidFill>
                  <a:srgbClr val="FFFF00"/>
                </a:solidFill>
              </a:rPr>
              <a:t>Obiectivele </a:t>
            </a:r>
            <a:r>
              <a:rPr lang="ro-RO" dirty="0" smtClean="0">
                <a:solidFill>
                  <a:srgbClr val="FFFF00"/>
                </a:solidFill>
              </a:rPr>
              <a:t>de activitate ale </a:t>
            </a:r>
            <a:r>
              <a:rPr lang="vi-VN" dirty="0" smtClean="0">
                <a:solidFill>
                  <a:srgbClr val="FFFF00"/>
                </a:solidFill>
              </a:rPr>
              <a:t>COPIS</a:t>
            </a:r>
            <a:endParaRPr lang="ro-RO" dirty="0" smtClean="0">
              <a:solidFill>
                <a:srgbClr val="FFFF00"/>
              </a:solidFill>
            </a:endParaRPr>
          </a:p>
          <a:p>
            <a:pPr marL="457200" lvl="1" indent="0">
              <a:buNone/>
            </a:pPr>
            <a:endParaRPr lang="vi-VN" dirty="0">
              <a:solidFill>
                <a:srgbClr val="FFFF00"/>
              </a:solidFill>
            </a:endParaRPr>
          </a:p>
          <a:p>
            <a:pPr lvl="1"/>
            <a:r>
              <a:rPr lang="vi-VN" dirty="0">
                <a:solidFill>
                  <a:srgbClr val="FFFF00"/>
                </a:solidFill>
              </a:rPr>
              <a:t>Conectivitate (Gateway CCN, conexiune directă)</a:t>
            </a:r>
          </a:p>
          <a:p>
            <a:pPr lvl="1"/>
            <a:endParaRPr lang="vi-VN" dirty="0">
              <a:solidFill>
                <a:srgbClr val="FFFF00"/>
              </a:solidFill>
            </a:endParaRPr>
          </a:p>
          <a:p>
            <a:pPr lvl="1"/>
            <a:r>
              <a:rPr lang="vi-VN" dirty="0">
                <a:solidFill>
                  <a:srgbClr val="FFFF00"/>
                </a:solidFill>
              </a:rPr>
              <a:t>Navigare (meniu principal, ghid de utilizare, limbă</a:t>
            </a:r>
            <a:r>
              <a:rPr lang="vi-VN" dirty="0" smtClean="0">
                <a:solidFill>
                  <a:srgbClr val="FFFF00"/>
                </a:solidFill>
              </a:rPr>
              <a:t>)</a:t>
            </a:r>
            <a:endParaRPr lang="ro-RO" dirty="0">
              <a:solidFill>
                <a:srgbClr val="FFFF00"/>
              </a:solidFill>
            </a:endParaRPr>
          </a:p>
          <a:p>
            <a:pPr marL="457200" lvl="1" indent="0">
              <a:buNone/>
            </a:pPr>
            <a:endParaRPr lang="hu-HU" dirty="0" smtClean="0">
              <a:solidFill>
                <a:srgbClr val="FFFF00"/>
              </a:solidFill>
            </a:endParaRPr>
          </a:p>
          <a:p>
            <a:pPr lvl="1"/>
            <a:r>
              <a:rPr lang="en-US" dirty="0" err="1" smtClean="0">
                <a:solidFill>
                  <a:srgbClr val="FF0000"/>
                </a:solidFill>
              </a:rPr>
              <a:t>Termino</a:t>
            </a:r>
            <a:r>
              <a:rPr lang="ro-RO" dirty="0" smtClean="0">
                <a:solidFill>
                  <a:srgbClr val="FF0000"/>
                </a:solidFill>
              </a:rPr>
              <a:t>logie</a:t>
            </a:r>
            <a:endParaRPr lang="el-GR" dirty="0">
              <a:solidFill>
                <a:srgbClr val="FF0000"/>
              </a:solidFill>
            </a:endParaRPr>
          </a:p>
        </p:txBody>
      </p:sp>
    </p:spTree>
    <p:extLst>
      <p:ext uri="{BB962C8B-B14F-4D97-AF65-F5344CB8AC3E}">
        <p14:creationId xmlns:p14="http://schemas.microsoft.com/office/powerpoint/2010/main" val="3892557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ro-RO" dirty="0" smtClean="0">
                <a:solidFill>
                  <a:srgbClr val="FFFF00"/>
                </a:solidFill>
              </a:rPr>
              <a:t>Terminologie</a:t>
            </a:r>
            <a:endParaRPr lang="el-GR" dirty="0">
              <a:solidFill>
                <a:srgbClr val="FFFF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13513857"/>
              </p:ext>
            </p:extLst>
          </p:nvPr>
        </p:nvGraphicFramePr>
        <p:xfrm>
          <a:off x="0" y="1532965"/>
          <a:ext cx="12191999" cy="5325034"/>
        </p:xfrm>
        <a:graphic>
          <a:graphicData uri="http://schemas.openxmlformats.org/drawingml/2006/table">
            <a:tbl>
              <a:tblPr firstRow="1" bandRow="1">
                <a:tableStyleId>{5C22544A-7EE6-4342-B048-85BDC9FD1C3A}</a:tableStyleId>
              </a:tblPr>
              <a:tblGrid>
                <a:gridCol w="4063999">
                  <a:extLst>
                    <a:ext uri="{9D8B030D-6E8A-4147-A177-3AD203B41FA5}">
                      <a16:colId xmlns:a16="http://schemas.microsoft.com/office/drawing/2014/main" xmlns="" val="20000"/>
                    </a:ext>
                  </a:extLst>
                </a:gridCol>
                <a:gridCol w="2885428">
                  <a:extLst>
                    <a:ext uri="{9D8B030D-6E8A-4147-A177-3AD203B41FA5}">
                      <a16:colId xmlns:a16="http://schemas.microsoft.com/office/drawing/2014/main" xmlns="" val="20001"/>
                    </a:ext>
                  </a:extLst>
                </a:gridCol>
                <a:gridCol w="5242572">
                  <a:extLst>
                    <a:ext uri="{9D8B030D-6E8A-4147-A177-3AD203B41FA5}">
                      <a16:colId xmlns:a16="http://schemas.microsoft.com/office/drawing/2014/main" xmlns="" val="20002"/>
                    </a:ext>
                  </a:extLst>
                </a:gridCol>
              </a:tblGrid>
              <a:tr h="575679">
                <a:tc>
                  <a:txBody>
                    <a:bodyPr/>
                    <a:lstStyle/>
                    <a:p>
                      <a:r>
                        <a:rPr lang="en-US" dirty="0" smtClean="0"/>
                        <a:t>Term</a:t>
                      </a:r>
                      <a:r>
                        <a:rPr lang="ro-RO" dirty="0" smtClean="0"/>
                        <a:t>en</a:t>
                      </a:r>
                      <a:endParaRPr lang="el-GR" dirty="0"/>
                    </a:p>
                  </a:txBody>
                  <a:tcPr/>
                </a:tc>
                <a:tc>
                  <a:txBody>
                    <a:bodyPr/>
                    <a:lstStyle/>
                    <a:p>
                      <a:r>
                        <a:rPr lang="ro-RO" dirty="0" smtClean="0"/>
                        <a:t>Abreviere</a:t>
                      </a:r>
                      <a:endParaRPr lang="el-GR" dirty="0"/>
                    </a:p>
                  </a:txBody>
                  <a:tcPr/>
                </a:tc>
                <a:tc>
                  <a:txBody>
                    <a:bodyPr/>
                    <a:lstStyle/>
                    <a:p>
                      <a:r>
                        <a:rPr lang="en-US" dirty="0" err="1" smtClean="0"/>
                        <a:t>Descri</a:t>
                      </a:r>
                      <a:r>
                        <a:rPr lang="ro-RO" dirty="0" smtClean="0"/>
                        <a:t>ere</a:t>
                      </a:r>
                      <a:endParaRPr lang="el-GR" dirty="0"/>
                    </a:p>
                  </a:txBody>
                  <a:tcPr/>
                </a:tc>
                <a:extLst>
                  <a:ext uri="{0D108BD9-81ED-4DB2-BD59-A6C34878D82A}">
                    <a16:rowId xmlns:a16="http://schemas.microsoft.com/office/drawing/2014/main" xmlns="" val="10000"/>
                  </a:ext>
                </a:extLst>
              </a:tr>
              <a:tr h="719599">
                <a:tc>
                  <a:txBody>
                    <a:bodyPr/>
                    <a:lstStyle/>
                    <a:p>
                      <a:r>
                        <a:rPr lang="en-US" sz="1200" dirty="0" err="1" smtClean="0"/>
                        <a:t>Sistem</a:t>
                      </a:r>
                      <a:r>
                        <a:rPr lang="en-US" sz="1200" dirty="0" smtClean="0"/>
                        <a:t> anti-</a:t>
                      </a:r>
                      <a:r>
                        <a:rPr lang="en-US" sz="1200" dirty="0" err="1" smtClean="0"/>
                        <a:t>combatere</a:t>
                      </a:r>
                      <a:r>
                        <a:rPr lang="en-US" sz="1200" dirty="0" smtClean="0"/>
                        <a:t> </a:t>
                      </a:r>
                      <a:r>
                        <a:rPr lang="en-US" sz="1200" dirty="0" err="1" smtClean="0"/>
                        <a:t>și</a:t>
                      </a:r>
                      <a:r>
                        <a:rPr lang="en-US" sz="1200" dirty="0" smtClean="0"/>
                        <a:t> anti-</a:t>
                      </a:r>
                      <a:r>
                        <a:rPr lang="en-US" sz="1200" dirty="0" err="1" smtClean="0"/>
                        <a:t>piraterie</a:t>
                      </a:r>
                      <a:endParaRPr lang="el-GR" sz="1200" dirty="0"/>
                    </a:p>
                  </a:txBody>
                  <a:tcPr/>
                </a:tc>
                <a:tc>
                  <a:txBody>
                    <a:bodyPr/>
                    <a:lstStyle/>
                    <a:p>
                      <a:r>
                        <a:rPr lang="en-US" sz="1200" dirty="0"/>
                        <a:t>COPIS</a:t>
                      </a:r>
                      <a:endParaRPr lang="el-GR" sz="1200" dirty="0"/>
                    </a:p>
                  </a:txBody>
                  <a:tcPr/>
                </a:tc>
                <a:tc>
                  <a:txBody>
                    <a:bodyPr/>
                    <a:lstStyle/>
                    <a:p>
                      <a:r>
                        <a:rPr lang="ro-RO" sz="1200" dirty="0" smtClean="0"/>
                        <a:t>Sistemul care este prezentat la acest seminar</a:t>
                      </a:r>
                      <a:endParaRPr lang="el-GR" sz="1200" dirty="0"/>
                    </a:p>
                  </a:txBody>
                  <a:tcPr/>
                </a:tc>
                <a:extLst>
                  <a:ext uri="{0D108BD9-81ED-4DB2-BD59-A6C34878D82A}">
                    <a16:rowId xmlns:a16="http://schemas.microsoft.com/office/drawing/2014/main" xmlns="" val="10001"/>
                  </a:ext>
                </a:extLst>
              </a:tr>
              <a:tr h="1007439">
                <a:tc>
                  <a:txBody>
                    <a:bodyPr/>
                    <a:lstStyle/>
                    <a:p>
                      <a:r>
                        <a:rPr lang="ro-RO" sz="1200" dirty="0" smtClean="0"/>
                        <a:t>Cerere de acțiune</a:t>
                      </a:r>
                      <a:endParaRPr lang="el-GR" sz="1200" dirty="0"/>
                    </a:p>
                  </a:txBody>
                  <a:tcPr/>
                </a:tc>
                <a:tc>
                  <a:txBody>
                    <a:bodyPr/>
                    <a:lstStyle/>
                    <a:p>
                      <a:r>
                        <a:rPr lang="en-US" sz="1200" dirty="0"/>
                        <a:t>AFA</a:t>
                      </a:r>
                      <a:endParaRPr lang="el-GR" sz="1200" dirty="0"/>
                    </a:p>
                  </a:txBody>
                  <a:tcPr/>
                </a:tc>
                <a:tc>
                  <a:txBody>
                    <a:bodyPr/>
                    <a:lstStyle/>
                    <a:p>
                      <a:r>
                        <a:rPr lang="vi-VN" sz="1200" dirty="0" smtClean="0"/>
                        <a:t>O cerere adresată autorităților vamale de către un solicitant de a lua măsuri în cazul în care mărfurile sunt suspectate că încalcă dreptul de proprietate</a:t>
                      </a:r>
                      <a:r>
                        <a:rPr lang="ro-RO" sz="1200" dirty="0" smtClean="0"/>
                        <a:t> intelectuală</a:t>
                      </a:r>
                      <a:endParaRPr lang="el-GR" sz="1200" dirty="0"/>
                    </a:p>
                  </a:txBody>
                  <a:tcPr/>
                </a:tc>
                <a:extLst>
                  <a:ext uri="{0D108BD9-81ED-4DB2-BD59-A6C34878D82A}">
                    <a16:rowId xmlns:a16="http://schemas.microsoft.com/office/drawing/2014/main" xmlns="" val="10002"/>
                  </a:ext>
                </a:extLst>
              </a:tr>
              <a:tr h="1295279">
                <a:tc>
                  <a:txBody>
                    <a:bodyPr/>
                    <a:lstStyle/>
                    <a:p>
                      <a:r>
                        <a:rPr lang="ro-RO" sz="1200" dirty="0" smtClean="0"/>
                        <a:t>Drepturile de proprietate</a:t>
                      </a:r>
                      <a:r>
                        <a:rPr lang="ro-RO" sz="1200" baseline="0" dirty="0" smtClean="0"/>
                        <a:t> intelectuală</a:t>
                      </a:r>
                      <a:endParaRPr lang="el-GR" sz="1200" dirty="0"/>
                    </a:p>
                  </a:txBody>
                  <a:tcPr/>
                </a:tc>
                <a:tc>
                  <a:txBody>
                    <a:bodyPr/>
                    <a:lstStyle/>
                    <a:p>
                      <a:r>
                        <a:rPr lang="en-US" sz="1200" dirty="0"/>
                        <a:t>IPR</a:t>
                      </a:r>
                      <a:endParaRPr lang="el-GR" sz="1200" dirty="0"/>
                    </a:p>
                  </a:txBody>
                  <a:tcPr/>
                </a:tc>
                <a:tc>
                  <a:txBody>
                    <a:bodyPr/>
                    <a:lstStyle/>
                    <a:p>
                      <a:r>
                        <a:rPr lang="vi-VN" sz="1200" dirty="0" smtClean="0"/>
                        <a:t>Drepturile sunt acordate unei persoane fizice / juridice, pentru un anumit semn, invenție etc. (uneori în legătură cu anumite bunuri) care au fost inventate sau create de acea persoană / companie</a:t>
                      </a:r>
                      <a:endParaRPr lang="el-GR" sz="1200" dirty="0"/>
                    </a:p>
                  </a:txBody>
                  <a:tcPr/>
                </a:tc>
                <a:extLst>
                  <a:ext uri="{0D108BD9-81ED-4DB2-BD59-A6C34878D82A}">
                    <a16:rowId xmlns:a16="http://schemas.microsoft.com/office/drawing/2014/main" xmlns="" val="10003"/>
                  </a:ext>
                </a:extLst>
              </a:tr>
              <a:tr h="719599">
                <a:tc>
                  <a:txBody>
                    <a:bodyPr/>
                    <a:lstStyle/>
                    <a:p>
                      <a:r>
                        <a:rPr lang="ro-RO" sz="1200" dirty="0" smtClean="0"/>
                        <a:t>Încălcare</a:t>
                      </a:r>
                      <a:endParaRPr lang="el-GR" sz="1200" dirty="0"/>
                    </a:p>
                  </a:txBody>
                  <a:tcPr/>
                </a:tc>
                <a:tc>
                  <a:txBody>
                    <a:bodyPr/>
                    <a:lstStyle/>
                    <a:p>
                      <a:r>
                        <a:rPr lang="en-US" sz="1200" dirty="0"/>
                        <a:t>INF</a:t>
                      </a:r>
                      <a:endParaRPr lang="el-GR" sz="1200" dirty="0"/>
                    </a:p>
                  </a:txBody>
                  <a:tcPr/>
                </a:tc>
                <a:tc>
                  <a:txBody>
                    <a:bodyPr/>
                    <a:lstStyle/>
                    <a:p>
                      <a:r>
                        <a:rPr lang="vi-VN" sz="1200" dirty="0" smtClean="0"/>
                        <a:t>O încălcare a drepturilor de proprietate intelectuală protejate și pentru care se acordă un AFA</a:t>
                      </a:r>
                      <a:endParaRPr lang="el-GR" sz="1200" dirty="0"/>
                    </a:p>
                  </a:txBody>
                  <a:tcPr/>
                </a:tc>
                <a:extLst>
                  <a:ext uri="{0D108BD9-81ED-4DB2-BD59-A6C34878D82A}">
                    <a16:rowId xmlns:a16="http://schemas.microsoft.com/office/drawing/2014/main" xmlns="" val="10004"/>
                  </a:ext>
                </a:extLst>
              </a:tr>
              <a:tr h="1007439">
                <a:tc>
                  <a:txBody>
                    <a:bodyPr/>
                    <a:lstStyle/>
                    <a:p>
                      <a:r>
                        <a:rPr lang="ro-RO" sz="1200" dirty="0" smtClean="0"/>
                        <a:t>Aplicație prealabilă pentru</a:t>
                      </a:r>
                      <a:r>
                        <a:rPr lang="ro-RO" sz="1200" baseline="0" dirty="0" smtClean="0"/>
                        <a:t> acțiune</a:t>
                      </a:r>
                      <a:endParaRPr lang="el-GR" sz="1200" dirty="0"/>
                    </a:p>
                  </a:txBody>
                  <a:tcPr/>
                </a:tc>
                <a:tc>
                  <a:txBody>
                    <a:bodyPr/>
                    <a:lstStyle/>
                    <a:p>
                      <a:r>
                        <a:rPr lang="en-US" sz="1200" dirty="0"/>
                        <a:t>PreAFA</a:t>
                      </a:r>
                      <a:endParaRPr lang="el-GR" sz="1200" dirty="0"/>
                    </a:p>
                  </a:txBody>
                  <a:tcPr/>
                </a:tc>
                <a:tc>
                  <a:txBody>
                    <a:bodyPr/>
                    <a:lstStyle/>
                    <a:p>
                      <a:r>
                        <a:rPr lang="it-IT" sz="1200" dirty="0" smtClean="0"/>
                        <a:t>O </a:t>
                      </a:r>
                      <a:r>
                        <a:rPr lang="it-IT" sz="1200" dirty="0" err="1" smtClean="0"/>
                        <a:t>aplicație</a:t>
                      </a:r>
                      <a:r>
                        <a:rPr lang="it-IT" sz="1200" dirty="0" smtClean="0"/>
                        <a:t> </a:t>
                      </a:r>
                      <a:r>
                        <a:rPr lang="it-IT" sz="1200" dirty="0" err="1" smtClean="0"/>
                        <a:t>creată</a:t>
                      </a:r>
                      <a:r>
                        <a:rPr lang="it-IT" sz="1200" dirty="0" smtClean="0"/>
                        <a:t> </a:t>
                      </a:r>
                      <a:r>
                        <a:rPr lang="it-IT" sz="1200" dirty="0" err="1" smtClean="0"/>
                        <a:t>în</a:t>
                      </a:r>
                      <a:r>
                        <a:rPr lang="it-IT" sz="1200" dirty="0" smtClean="0"/>
                        <a:t> </a:t>
                      </a:r>
                      <a:r>
                        <a:rPr lang="it-IT" sz="1200" dirty="0" err="1" smtClean="0"/>
                        <a:t>sistemul</a:t>
                      </a:r>
                      <a:r>
                        <a:rPr lang="it-IT" sz="1200" dirty="0" smtClean="0"/>
                        <a:t> EDB </a:t>
                      </a:r>
                      <a:r>
                        <a:rPr lang="it-IT" sz="1200" dirty="0" err="1" smtClean="0"/>
                        <a:t>pentru</a:t>
                      </a:r>
                      <a:r>
                        <a:rPr lang="it-IT" sz="1200" dirty="0" smtClean="0"/>
                        <a:t> a </a:t>
                      </a:r>
                      <a:r>
                        <a:rPr lang="it-IT" sz="1200" dirty="0" err="1" smtClean="0"/>
                        <a:t>solicita</a:t>
                      </a:r>
                      <a:r>
                        <a:rPr lang="it-IT" sz="1200" dirty="0" smtClean="0"/>
                        <a:t> </a:t>
                      </a:r>
                      <a:r>
                        <a:rPr lang="it-IT" sz="1200" dirty="0" err="1" smtClean="0"/>
                        <a:t>crearea</a:t>
                      </a:r>
                      <a:r>
                        <a:rPr lang="it-IT" sz="1200" dirty="0" smtClean="0"/>
                        <a:t> AFA </a:t>
                      </a:r>
                      <a:r>
                        <a:rPr lang="it-IT" sz="1200" dirty="0" err="1" smtClean="0"/>
                        <a:t>bazată</a:t>
                      </a:r>
                      <a:r>
                        <a:rPr lang="it-IT" sz="1200" dirty="0" smtClean="0"/>
                        <a:t> pe datele </a:t>
                      </a:r>
                      <a:r>
                        <a:rPr lang="it-IT" sz="1200" dirty="0" err="1" smtClean="0"/>
                        <a:t>prealabile</a:t>
                      </a:r>
                      <a:endParaRPr lang="el-GR" sz="1200" dirty="0"/>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4121077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953" y="109631"/>
            <a:ext cx="10515600" cy="1325563"/>
          </a:xfrm>
        </p:spPr>
        <p:txBody>
          <a:bodyPr/>
          <a:lstStyle/>
          <a:p>
            <a:r>
              <a:rPr lang="ro-RO" dirty="0" smtClean="0">
                <a:solidFill>
                  <a:srgbClr val="FFFF00"/>
                </a:solidFill>
              </a:rPr>
              <a:t>Terminologie</a:t>
            </a:r>
            <a:endParaRPr lang="el-GR" dirty="0">
              <a:solidFill>
                <a:srgbClr val="FFFF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57472254"/>
              </p:ext>
            </p:extLst>
          </p:nvPr>
        </p:nvGraphicFramePr>
        <p:xfrm>
          <a:off x="0" y="1690686"/>
          <a:ext cx="12192000" cy="5167314"/>
        </p:xfrm>
        <a:graphic>
          <a:graphicData uri="http://schemas.openxmlformats.org/drawingml/2006/table">
            <a:tbl>
              <a:tblPr firstRow="1" bandRow="1">
                <a:tableStyleId>{5C22544A-7EE6-4342-B048-85BDC9FD1C3A}</a:tableStyleId>
              </a:tblPr>
              <a:tblGrid>
                <a:gridCol w="4250615">
                  <a:extLst>
                    <a:ext uri="{9D8B030D-6E8A-4147-A177-3AD203B41FA5}">
                      <a16:colId xmlns:a16="http://schemas.microsoft.com/office/drawing/2014/main" xmlns="" val="20000"/>
                    </a:ext>
                  </a:extLst>
                </a:gridCol>
                <a:gridCol w="7941385">
                  <a:extLst>
                    <a:ext uri="{9D8B030D-6E8A-4147-A177-3AD203B41FA5}">
                      <a16:colId xmlns:a16="http://schemas.microsoft.com/office/drawing/2014/main" xmlns="" val="20001"/>
                    </a:ext>
                  </a:extLst>
                </a:gridCol>
              </a:tblGrid>
              <a:tr h="697253">
                <a:tc>
                  <a:txBody>
                    <a:bodyPr/>
                    <a:lstStyle/>
                    <a:p>
                      <a:r>
                        <a:rPr lang="en-US" dirty="0" smtClean="0"/>
                        <a:t>Term</a:t>
                      </a:r>
                      <a:r>
                        <a:rPr lang="ro-RO" dirty="0" smtClean="0"/>
                        <a:t>en</a:t>
                      </a:r>
                      <a:endParaRPr lang="el-GR" dirty="0"/>
                    </a:p>
                  </a:txBody>
                  <a:tcPr/>
                </a:tc>
                <a:tc>
                  <a:txBody>
                    <a:bodyPr/>
                    <a:lstStyle/>
                    <a:p>
                      <a:r>
                        <a:rPr lang="en-US" dirty="0" err="1" smtClean="0"/>
                        <a:t>Descri</a:t>
                      </a:r>
                      <a:r>
                        <a:rPr lang="ro-RO" dirty="0" smtClean="0"/>
                        <a:t>ere</a:t>
                      </a:r>
                      <a:endParaRPr lang="el-GR" dirty="0"/>
                    </a:p>
                  </a:txBody>
                  <a:tcPr/>
                </a:tc>
                <a:extLst>
                  <a:ext uri="{0D108BD9-81ED-4DB2-BD59-A6C34878D82A}">
                    <a16:rowId xmlns:a16="http://schemas.microsoft.com/office/drawing/2014/main" xmlns="" val="10000"/>
                  </a:ext>
                </a:extLst>
              </a:tr>
              <a:tr h="859627">
                <a:tc>
                  <a:txBody>
                    <a:bodyPr/>
                    <a:lstStyle/>
                    <a:p>
                      <a:r>
                        <a:rPr lang="ro-RO" sz="1200" dirty="0" smtClean="0"/>
                        <a:t>Respingere</a:t>
                      </a:r>
                      <a:endParaRPr lang="el-GR" sz="1200" dirty="0"/>
                    </a:p>
                  </a:txBody>
                  <a:tcPr/>
                </a:tc>
                <a:tc>
                  <a:txBody>
                    <a:bodyPr/>
                    <a:lstStyle/>
                    <a:p>
                      <a:r>
                        <a:rPr lang="vi-VN" sz="1200" dirty="0" smtClean="0"/>
                        <a:t>O AFA este respinsă atunci când este procesată de departamentul vamal competent cu un rezultat negativ. Motivul respingerii trebuie întotdeauna </a:t>
                      </a:r>
                      <a:r>
                        <a:rPr lang="ro-RO" sz="1200" dirty="0" smtClean="0"/>
                        <a:t>prezentat</a:t>
                      </a:r>
                      <a:endParaRPr lang="el-GR" sz="1200" dirty="0"/>
                    </a:p>
                  </a:txBody>
                  <a:tcPr/>
                </a:tc>
                <a:extLst>
                  <a:ext uri="{0D108BD9-81ED-4DB2-BD59-A6C34878D82A}">
                    <a16:rowId xmlns:a16="http://schemas.microsoft.com/office/drawing/2014/main" xmlns="" val="10001"/>
                  </a:ext>
                </a:extLst>
              </a:tr>
              <a:tr h="859627">
                <a:tc>
                  <a:txBody>
                    <a:bodyPr/>
                    <a:lstStyle/>
                    <a:p>
                      <a:r>
                        <a:rPr lang="ro-RO" sz="1200" dirty="0" smtClean="0"/>
                        <a:t>Extindere</a:t>
                      </a:r>
                      <a:endParaRPr lang="el-GR" sz="1200" dirty="0"/>
                    </a:p>
                  </a:txBody>
                  <a:tcPr/>
                </a:tc>
                <a:tc>
                  <a:txBody>
                    <a:bodyPr/>
                    <a:lstStyle/>
                    <a:p>
                      <a:r>
                        <a:rPr lang="vi-VN" sz="1200" dirty="0" smtClean="0"/>
                        <a:t>Perioada în care autoritățile vamale ia măsuri pentru o AFA (data de expirare) poate fi prelungită la cererea solicitantului</a:t>
                      </a:r>
                      <a:endParaRPr lang="el-GR" sz="1200" dirty="0"/>
                    </a:p>
                  </a:txBody>
                  <a:tcPr/>
                </a:tc>
                <a:extLst>
                  <a:ext uri="{0D108BD9-81ED-4DB2-BD59-A6C34878D82A}">
                    <a16:rowId xmlns:a16="http://schemas.microsoft.com/office/drawing/2014/main" xmlns="" val="10002"/>
                  </a:ext>
                </a:extLst>
              </a:tr>
              <a:tr h="1203478">
                <a:tc>
                  <a:txBody>
                    <a:bodyPr/>
                    <a:lstStyle/>
                    <a:p>
                      <a:r>
                        <a:rPr lang="ro-RO" sz="1200" dirty="0" smtClean="0"/>
                        <a:t>Extensia refuzului</a:t>
                      </a:r>
                      <a:endParaRPr lang="el-GR" sz="1200" dirty="0"/>
                    </a:p>
                  </a:txBody>
                  <a:tcPr/>
                </a:tc>
                <a:tc>
                  <a:txBody>
                    <a:bodyPr/>
                    <a:lstStyle/>
                    <a:p>
                      <a:r>
                        <a:rPr lang="vi-VN" sz="1200" dirty="0" smtClean="0"/>
                        <a:t>Extinderea ulterioară a perioadei în care</a:t>
                      </a:r>
                      <a:r>
                        <a:rPr lang="ro-RO" sz="1200" baseline="0" dirty="0" smtClean="0"/>
                        <a:t> Serviciul vamal </a:t>
                      </a:r>
                      <a:r>
                        <a:rPr lang="vi-VN" sz="1200" dirty="0" smtClean="0"/>
                        <a:t>va acționa poate fi refuzată de către departamentul vamal competent. Aceasta înseamnă că AFA va expira la data de expirare. Motivele deciziei trebuie să fie </a:t>
                      </a:r>
                      <a:r>
                        <a:rPr lang="ro-RO" sz="1200" dirty="0" smtClean="0"/>
                        <a:t>prezentate</a:t>
                      </a:r>
                      <a:endParaRPr lang="el-GR" sz="1200" dirty="0"/>
                    </a:p>
                  </a:txBody>
                  <a:tcPr/>
                </a:tc>
                <a:extLst>
                  <a:ext uri="{0D108BD9-81ED-4DB2-BD59-A6C34878D82A}">
                    <a16:rowId xmlns:a16="http://schemas.microsoft.com/office/drawing/2014/main" xmlns="" val="10003"/>
                  </a:ext>
                </a:extLst>
              </a:tr>
              <a:tr h="1547329">
                <a:tc>
                  <a:txBody>
                    <a:bodyPr/>
                    <a:lstStyle/>
                    <a:p>
                      <a:r>
                        <a:rPr lang="en-US" sz="1200" dirty="0" err="1" smtClean="0"/>
                        <a:t>Suspen</a:t>
                      </a:r>
                      <a:r>
                        <a:rPr lang="ro-RO" sz="1200" dirty="0" smtClean="0"/>
                        <a:t>dare</a:t>
                      </a:r>
                      <a:endParaRPr lang="el-GR" sz="1200" dirty="0"/>
                    </a:p>
                  </a:txBody>
                  <a:tcPr/>
                </a:tc>
                <a:tc>
                  <a:txBody>
                    <a:bodyPr/>
                    <a:lstStyle/>
                    <a:p>
                      <a:r>
                        <a:rPr lang="vi-VN" sz="1200" dirty="0" smtClean="0"/>
                        <a:t>În cazul în care un solicitant nu își îndeplinește obligațiile, </a:t>
                      </a:r>
                      <a:r>
                        <a:rPr lang="ro-RO" sz="1200" dirty="0" smtClean="0"/>
                        <a:t>S</a:t>
                      </a:r>
                      <a:r>
                        <a:rPr lang="vi-VN" sz="1200" dirty="0" smtClean="0"/>
                        <a:t>erviciul vamal competent își poate suspenda AFA. Pe durata suspendării AFA, autoritățile vamale nu vor lua nicio măsură în privința bunurilor și drepturilor incluse în AFA pentru țara lor. De îndată ce solicitantul își îndeplinește obligațiile, suspendarea poate fi </a:t>
                      </a:r>
                      <a:r>
                        <a:rPr lang="ro-RO" sz="1200" dirty="0" smtClean="0"/>
                        <a:t>încetată</a:t>
                      </a:r>
                      <a:r>
                        <a:rPr lang="vi-VN" sz="1200" dirty="0" smtClean="0"/>
                        <a:t> și acțiunea poate fi reluată</a:t>
                      </a:r>
                      <a:endParaRPr lang="el-GR" sz="1200"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7552772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15973" y="308376"/>
            <a:ext cx="8229600" cy="936625"/>
          </a:xfrm>
        </p:spPr>
        <p:txBody>
          <a:bodyPr>
            <a:normAutofit fontScale="90000"/>
          </a:bodyPr>
          <a:lstStyle/>
          <a:p>
            <a:r>
              <a:rPr lang="ro-RO" dirty="0" smtClean="0">
                <a:solidFill>
                  <a:srgbClr val="FFFF00"/>
                </a:solidFill>
              </a:rPr>
              <a:t>Management </a:t>
            </a:r>
            <a:r>
              <a:rPr lang="en-US" dirty="0" err="1" smtClean="0">
                <a:solidFill>
                  <a:srgbClr val="FFFF00"/>
                </a:solidFill>
              </a:rPr>
              <a:t>PreAFA</a:t>
            </a:r>
            <a:r>
              <a:rPr lang="en-US" dirty="0">
                <a:solidFill>
                  <a:srgbClr val="FFFF00"/>
                </a:solidFill>
              </a:rPr>
              <a:t/>
            </a:r>
            <a:br>
              <a:rPr lang="en-US" dirty="0">
                <a:solidFill>
                  <a:srgbClr val="FFFF00"/>
                </a:solidFill>
              </a:rPr>
            </a:br>
            <a:r>
              <a:rPr lang="ro-RO" sz="2500" dirty="0" smtClean="0">
                <a:solidFill>
                  <a:srgbClr val="FFFF00"/>
                </a:solidFill>
              </a:rPr>
              <a:t>Ce este </a:t>
            </a:r>
            <a:r>
              <a:rPr lang="en-US" sz="2500" dirty="0" smtClean="0">
                <a:solidFill>
                  <a:srgbClr val="FFFF00"/>
                </a:solidFill>
              </a:rPr>
              <a:t>pre-AFA</a:t>
            </a:r>
            <a:r>
              <a:rPr lang="en-US" sz="2500" dirty="0">
                <a:solidFill>
                  <a:srgbClr val="FFFF00"/>
                </a:solidFill>
              </a:rPr>
              <a:t>?</a:t>
            </a:r>
            <a:endParaRPr lang="el-GR" sz="2500" dirty="0">
              <a:solidFill>
                <a:srgbClr val="FFFF00"/>
              </a:solidFill>
            </a:endParaRPr>
          </a:p>
        </p:txBody>
      </p:sp>
      <p:sp>
        <p:nvSpPr>
          <p:cNvPr id="7" name="Content Placeholder 2"/>
          <p:cNvSpPr>
            <a:spLocks noGrp="1"/>
          </p:cNvSpPr>
          <p:nvPr>
            <p:ph idx="1"/>
          </p:nvPr>
        </p:nvSpPr>
        <p:spPr>
          <a:xfrm>
            <a:off x="1981200" y="2492376"/>
            <a:ext cx="8229600" cy="3744937"/>
          </a:xfrm>
        </p:spPr>
        <p:txBody>
          <a:bodyPr>
            <a:normAutofit/>
          </a:bodyPr>
          <a:lstStyle/>
          <a:p>
            <a:pPr algn="just">
              <a:buClr>
                <a:srgbClr val="0F5494"/>
              </a:buClr>
            </a:pPr>
            <a:endParaRPr lang="en-GB" sz="1800" dirty="0"/>
          </a:p>
          <a:p>
            <a:pPr algn="just">
              <a:buClr>
                <a:srgbClr val="0F5494"/>
              </a:buClr>
              <a:buFont typeface="Wingdings" panose="05000000000000000000" pitchFamily="2" charset="2"/>
              <a:buChar char="ü"/>
            </a:pPr>
            <a:r>
              <a:rPr lang="vi-VN" sz="3200" dirty="0" smtClean="0">
                <a:solidFill>
                  <a:srgbClr val="FFFF00"/>
                </a:solidFill>
              </a:rPr>
              <a:t>Pe </a:t>
            </a:r>
            <a:r>
              <a:rPr lang="vi-VN" sz="3200" dirty="0">
                <a:solidFill>
                  <a:srgbClr val="FFFF00"/>
                </a:solidFill>
              </a:rPr>
              <a:t>lângă înregistrarea unui AFA, este posibilă transmiterea electronică a unui AFA din informațiile relevante stocate în EUIPO. Prin urmare, o Pre-AFA este generată automat de EUIPO și trimisă la COPIS;</a:t>
            </a:r>
            <a:endParaRPr lang="en-GB" sz="3200" dirty="0">
              <a:solidFill>
                <a:srgbClr val="FFFF00"/>
              </a:solidFill>
            </a:endParaRPr>
          </a:p>
          <a:p>
            <a:pPr algn="just">
              <a:buClr>
                <a:srgbClr val="0F5494"/>
              </a:buClr>
              <a:buFont typeface="Wingdings" panose="05000000000000000000" pitchFamily="2" charset="2"/>
              <a:buChar char="ü"/>
            </a:pPr>
            <a:endParaRPr lang="en-GB" sz="3200" dirty="0">
              <a:solidFill>
                <a:srgbClr val="FFFF00"/>
              </a:solidFill>
            </a:endParaRPr>
          </a:p>
        </p:txBody>
      </p:sp>
    </p:spTree>
    <p:extLst>
      <p:ext uri="{BB962C8B-B14F-4D97-AF65-F5344CB8AC3E}">
        <p14:creationId xmlns:p14="http://schemas.microsoft.com/office/powerpoint/2010/main" val="2630914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8808" y="980208"/>
            <a:ext cx="8229600" cy="936625"/>
          </a:xfrm>
        </p:spPr>
        <p:txBody>
          <a:bodyPr>
            <a:normAutofit/>
          </a:bodyPr>
          <a:lstStyle/>
          <a:p>
            <a:r>
              <a:rPr lang="ro-RO" dirty="0" smtClean="0">
                <a:solidFill>
                  <a:srgbClr val="FFFF00"/>
                </a:solidFill>
              </a:rPr>
              <a:t>PREZENTAREA </a:t>
            </a:r>
            <a:r>
              <a:rPr lang="en-US" dirty="0" smtClean="0">
                <a:solidFill>
                  <a:srgbClr val="FFFF00"/>
                </a:solidFill>
              </a:rPr>
              <a:t>COPIS</a:t>
            </a:r>
            <a:endParaRPr lang="el-GR" sz="2500" dirty="0">
              <a:solidFill>
                <a:srgbClr val="FFFF00"/>
              </a:solidFill>
            </a:endParaRPr>
          </a:p>
        </p:txBody>
      </p:sp>
      <p:sp>
        <p:nvSpPr>
          <p:cNvPr id="3" name="Content Placeholder 2"/>
          <p:cNvSpPr>
            <a:spLocks noGrp="1"/>
          </p:cNvSpPr>
          <p:nvPr>
            <p:ph idx="1"/>
          </p:nvPr>
        </p:nvSpPr>
        <p:spPr>
          <a:xfrm>
            <a:off x="1322294" y="2187574"/>
            <a:ext cx="10515600" cy="4351338"/>
          </a:xfrm>
        </p:spPr>
        <p:txBody>
          <a:bodyPr/>
          <a:lstStyle/>
          <a:p>
            <a:pPr lvl="1"/>
            <a:r>
              <a:rPr lang="vi-VN" dirty="0">
                <a:solidFill>
                  <a:srgbClr val="FF0000"/>
                </a:solidFill>
              </a:rPr>
              <a:t>Obiectivele </a:t>
            </a:r>
            <a:r>
              <a:rPr lang="ro-RO" dirty="0">
                <a:solidFill>
                  <a:srgbClr val="FF0000"/>
                </a:solidFill>
              </a:rPr>
              <a:t>de activitate ale </a:t>
            </a:r>
            <a:r>
              <a:rPr lang="vi-VN" dirty="0">
                <a:solidFill>
                  <a:srgbClr val="FF0000"/>
                </a:solidFill>
              </a:rPr>
              <a:t>COPIS</a:t>
            </a:r>
            <a:endParaRPr lang="ro-RO" dirty="0">
              <a:solidFill>
                <a:srgbClr val="FF0000"/>
              </a:solidFill>
            </a:endParaRPr>
          </a:p>
          <a:p>
            <a:pPr marL="457200" lvl="1" indent="0">
              <a:buNone/>
            </a:pPr>
            <a:endParaRPr lang="vi-VN" dirty="0">
              <a:solidFill>
                <a:srgbClr val="FFFF00"/>
              </a:solidFill>
            </a:endParaRPr>
          </a:p>
          <a:p>
            <a:pPr lvl="1"/>
            <a:r>
              <a:rPr lang="vi-VN" dirty="0">
                <a:solidFill>
                  <a:srgbClr val="FFFF00"/>
                </a:solidFill>
              </a:rPr>
              <a:t>Conectivitate (Gateway CCN, conexiune directă)</a:t>
            </a:r>
          </a:p>
          <a:p>
            <a:pPr lvl="1"/>
            <a:endParaRPr lang="vi-VN" dirty="0">
              <a:solidFill>
                <a:srgbClr val="FFFF00"/>
              </a:solidFill>
            </a:endParaRPr>
          </a:p>
          <a:p>
            <a:pPr lvl="1"/>
            <a:r>
              <a:rPr lang="vi-VN" dirty="0">
                <a:solidFill>
                  <a:srgbClr val="FFFF00"/>
                </a:solidFill>
              </a:rPr>
              <a:t>Navigare (meniu principal, ghid de utilizare, limbă)</a:t>
            </a:r>
            <a:endParaRPr lang="ro-RO" dirty="0">
              <a:solidFill>
                <a:srgbClr val="FFFF00"/>
              </a:solidFill>
            </a:endParaRPr>
          </a:p>
          <a:p>
            <a:pPr marL="457200" lvl="1" indent="0">
              <a:buNone/>
            </a:pPr>
            <a:endParaRPr lang="hu-HU" dirty="0">
              <a:solidFill>
                <a:srgbClr val="FFFF00"/>
              </a:solidFill>
            </a:endParaRPr>
          </a:p>
          <a:p>
            <a:pPr lvl="1"/>
            <a:r>
              <a:rPr lang="en-US" dirty="0" err="1">
                <a:solidFill>
                  <a:srgbClr val="FFFF00"/>
                </a:solidFill>
              </a:rPr>
              <a:t>Termino</a:t>
            </a:r>
            <a:r>
              <a:rPr lang="ro-RO" dirty="0">
                <a:solidFill>
                  <a:srgbClr val="FFFF00"/>
                </a:solidFill>
              </a:rPr>
              <a:t>logie</a:t>
            </a:r>
            <a:endParaRPr lang="el-GR" dirty="0">
              <a:solidFill>
                <a:srgbClr val="FFFF00"/>
              </a:solidFill>
            </a:endParaRPr>
          </a:p>
        </p:txBody>
      </p:sp>
    </p:spTree>
    <p:extLst>
      <p:ext uri="{BB962C8B-B14F-4D97-AF65-F5344CB8AC3E}">
        <p14:creationId xmlns:p14="http://schemas.microsoft.com/office/powerpoint/2010/main" val="42480643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err="1" smtClean="0">
                <a:solidFill>
                  <a:srgbClr val="FFFF00"/>
                </a:solidFill>
              </a:rPr>
              <a:t>PreAFA</a:t>
            </a:r>
            <a:r>
              <a:rPr lang="ro-RO" dirty="0">
                <a:solidFill>
                  <a:srgbClr val="FFFF00"/>
                </a:solidFill>
              </a:rPr>
              <a:t/>
            </a:r>
            <a:br>
              <a:rPr lang="ro-RO" dirty="0">
                <a:solidFill>
                  <a:srgbClr val="FFFF00"/>
                </a:solidFill>
              </a:rPr>
            </a:br>
            <a:r>
              <a:rPr lang="ro-RO" sz="2500" dirty="0" smtClean="0">
                <a:solidFill>
                  <a:srgbClr val="FFFF00"/>
                </a:solidFill>
              </a:rPr>
              <a:t>APLICAȚIE PENTRU ACȚIUNE </a:t>
            </a:r>
            <a:r>
              <a:rPr lang="en-US" sz="2400" dirty="0" smtClean="0">
                <a:solidFill>
                  <a:srgbClr val="FFFF00"/>
                </a:solidFill>
              </a:rPr>
              <a:t>ex</a:t>
            </a:r>
            <a:r>
              <a:rPr lang="ro-RO" sz="2400" dirty="0" smtClean="0">
                <a:solidFill>
                  <a:srgbClr val="FFFF00"/>
                </a:solidFill>
              </a:rPr>
              <a:t>e</a:t>
            </a:r>
            <a:r>
              <a:rPr lang="en-US" sz="2400" dirty="0" err="1" smtClean="0">
                <a:solidFill>
                  <a:srgbClr val="FFFF00"/>
                </a:solidFill>
              </a:rPr>
              <a:t>mpl</a:t>
            </a:r>
            <a:r>
              <a:rPr lang="ro-RO" sz="2400" dirty="0" smtClean="0">
                <a:solidFill>
                  <a:srgbClr val="FFFF00"/>
                </a:solidFill>
              </a:rPr>
              <a:t>u</a:t>
            </a:r>
            <a:endParaRPr lang="el-GR" sz="2400" dirty="0">
              <a:solidFill>
                <a:srgbClr val="FFFF00"/>
              </a:solidFill>
            </a:endParaRPr>
          </a:p>
        </p:txBody>
      </p:sp>
      <p:pic>
        <p:nvPicPr>
          <p:cNvPr id="1028" name="Picture 2" descr="cid:image006.jpg@01D32CB9.39E04F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0921" y="336176"/>
            <a:ext cx="6838950" cy="4914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cid:image008.jpg@01D32CB9.39E04F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203" y="5250457"/>
            <a:ext cx="6838950" cy="1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0367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059" y="18231"/>
            <a:ext cx="8229600" cy="936625"/>
          </a:xfrm>
        </p:spPr>
        <p:txBody>
          <a:bodyPr/>
          <a:lstStyle/>
          <a:p>
            <a:r>
              <a:rPr lang="ro-RO" sz="2500" dirty="0" smtClean="0">
                <a:solidFill>
                  <a:srgbClr val="FFFF00"/>
                </a:solidFill>
              </a:rPr>
              <a:t>MANAGEMENTUL </a:t>
            </a:r>
            <a:r>
              <a:rPr lang="en-US" sz="2500" dirty="0" smtClean="0">
                <a:solidFill>
                  <a:srgbClr val="FFFF00"/>
                </a:solidFill>
              </a:rPr>
              <a:t>AFA </a:t>
            </a:r>
            <a:r>
              <a:rPr lang="en-US" sz="2500" dirty="0">
                <a:solidFill>
                  <a:srgbClr val="FFFF00"/>
                </a:solidFill>
              </a:rPr>
              <a:t/>
            </a:r>
            <a:br>
              <a:rPr lang="en-US" sz="2500" dirty="0">
                <a:solidFill>
                  <a:srgbClr val="FFFF00"/>
                </a:solidFill>
              </a:rPr>
            </a:br>
            <a:endParaRPr lang="el-GR" sz="2000" dirty="0"/>
          </a:p>
        </p:txBody>
      </p:sp>
      <p:grpSp>
        <p:nvGrpSpPr>
          <p:cNvPr id="5" name="Group 4"/>
          <p:cNvGrpSpPr/>
          <p:nvPr/>
        </p:nvGrpSpPr>
        <p:grpSpPr>
          <a:xfrm>
            <a:off x="0" y="954856"/>
            <a:ext cx="12192000" cy="5903144"/>
            <a:chOff x="128588" y="2054696"/>
            <a:chExt cx="8886825" cy="403860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8" y="2054696"/>
              <a:ext cx="8886825" cy="4038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7" name="Rectangle 6"/>
            <p:cNvSpPr/>
            <p:nvPr/>
          </p:nvSpPr>
          <p:spPr bwMode="auto">
            <a:xfrm>
              <a:off x="3074898" y="5783783"/>
              <a:ext cx="491824" cy="223557"/>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3423365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866" y="144074"/>
            <a:ext cx="8229600" cy="936625"/>
          </a:xfrm>
        </p:spPr>
        <p:txBody>
          <a:bodyPr>
            <a:normAutofit fontScale="90000"/>
          </a:bodyPr>
          <a:lstStyle/>
          <a:p>
            <a:r>
              <a:rPr lang="ro-RO" dirty="0" smtClean="0">
                <a:solidFill>
                  <a:srgbClr val="FFFF00"/>
                </a:solidFill>
              </a:rPr>
              <a:t>ACȚIUNI </a:t>
            </a:r>
            <a:r>
              <a:rPr lang="en-US" dirty="0" smtClean="0">
                <a:solidFill>
                  <a:srgbClr val="FFFF00"/>
                </a:solidFill>
              </a:rPr>
              <a:t>AFA</a:t>
            </a:r>
            <a:r>
              <a:rPr lang="en-US" dirty="0">
                <a:solidFill>
                  <a:srgbClr val="FFFF00"/>
                </a:solidFill>
              </a:rPr>
              <a:t/>
            </a:r>
            <a:br>
              <a:rPr lang="en-US" dirty="0">
                <a:solidFill>
                  <a:srgbClr val="FFFF00"/>
                </a:solidFill>
              </a:rPr>
            </a:br>
            <a:r>
              <a:rPr lang="ro-RO" sz="2500" dirty="0" smtClean="0">
                <a:solidFill>
                  <a:srgbClr val="FFFF00"/>
                </a:solidFill>
              </a:rPr>
              <a:t>Detalii printate AFA</a:t>
            </a:r>
            <a:endParaRPr lang="el-GR" sz="2500" dirty="0">
              <a:solidFill>
                <a:srgbClr val="FFFF00"/>
              </a:solidFill>
            </a:endParaRPr>
          </a:p>
        </p:txBody>
      </p:sp>
      <p:pic>
        <p:nvPicPr>
          <p:cNvPr id="389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12" y="1290055"/>
            <a:ext cx="12182387" cy="3529013"/>
          </a:xfrm>
          <a:prstGeom prst="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89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6359" y="1369493"/>
            <a:ext cx="2614938" cy="18566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91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9329" y="4898506"/>
            <a:ext cx="5028034" cy="894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Callout 1 4"/>
          <p:cNvSpPr/>
          <p:nvPr/>
        </p:nvSpPr>
        <p:spPr bwMode="auto">
          <a:xfrm>
            <a:off x="9095656" y="1257487"/>
            <a:ext cx="3096344" cy="2232248"/>
          </a:xfrm>
          <a:prstGeom prst="borderCallout1">
            <a:avLst>
              <a:gd name="adj1" fmla="val 97818"/>
              <a:gd name="adj2" fmla="val -92"/>
              <a:gd name="adj3" fmla="val 135809"/>
              <a:gd name="adj4" fmla="val 12256"/>
            </a:avLst>
          </a:prstGeom>
          <a:noFill/>
          <a:ln w="28575" cap="flat" cmpd="sng" algn="ctr">
            <a:solidFill>
              <a:schemeClr val="accent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6" name="Line Callout 1 5"/>
          <p:cNvSpPr/>
          <p:nvPr/>
        </p:nvSpPr>
        <p:spPr bwMode="auto">
          <a:xfrm>
            <a:off x="6277061" y="4851237"/>
            <a:ext cx="5112569" cy="971380"/>
          </a:xfrm>
          <a:prstGeom prst="borderCallout1">
            <a:avLst>
              <a:gd name="adj1" fmla="val 3062"/>
              <a:gd name="adj2" fmla="val 47777"/>
              <a:gd name="adj3" fmla="val -27754"/>
              <a:gd name="adj4" fmla="val 44998"/>
            </a:avLst>
          </a:prstGeom>
          <a:noFill/>
          <a:ln w="28575" cap="flat" cmpd="sng" algn="ctr">
            <a:solidFill>
              <a:schemeClr val="accent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Tree>
    <p:extLst>
      <p:ext uri="{BB962C8B-B14F-4D97-AF65-F5344CB8AC3E}">
        <p14:creationId xmlns:p14="http://schemas.microsoft.com/office/powerpoint/2010/main" val="2075705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19288" y="2924176"/>
            <a:ext cx="8229600" cy="936625"/>
          </a:xfrm>
        </p:spPr>
        <p:txBody>
          <a:bodyPr/>
          <a:lstStyle/>
          <a:p>
            <a:pPr algn="ctr" eaLnBrk="1" hangingPunct="1"/>
            <a:r>
              <a:rPr lang="ro-RO" dirty="0" smtClean="0">
                <a:solidFill>
                  <a:srgbClr val="FFFF00"/>
                </a:solidFill>
              </a:rPr>
              <a:t>MANAGEMENTUL ÎNCĂLCĂRII</a:t>
            </a:r>
            <a:endParaRPr lang="en-GB" dirty="0">
              <a:solidFill>
                <a:srgbClr val="FFFF00"/>
              </a:solidFill>
            </a:endParaRPr>
          </a:p>
        </p:txBody>
      </p:sp>
    </p:spTree>
    <p:extLst>
      <p:ext uri="{BB962C8B-B14F-4D97-AF65-F5344CB8AC3E}">
        <p14:creationId xmlns:p14="http://schemas.microsoft.com/office/powerpoint/2010/main" val="2178666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4" y="215118"/>
            <a:ext cx="8229600" cy="936625"/>
          </a:xfrm>
        </p:spPr>
        <p:txBody>
          <a:bodyPr>
            <a:normAutofit fontScale="90000"/>
          </a:bodyPr>
          <a:lstStyle/>
          <a:p>
            <a:r>
              <a:rPr lang="ro-RO" dirty="0" smtClean="0">
                <a:solidFill>
                  <a:srgbClr val="FFFF00"/>
                </a:solidFill>
              </a:rPr>
              <a:t>MANAGEMENTUL ÎNCĂLCĂRII</a:t>
            </a:r>
            <a:r>
              <a:rPr lang="en-US" dirty="0">
                <a:solidFill>
                  <a:srgbClr val="FFFF00"/>
                </a:solidFill>
              </a:rPr>
              <a:t/>
            </a:r>
            <a:br>
              <a:rPr lang="en-US" dirty="0">
                <a:solidFill>
                  <a:srgbClr val="FFFF00"/>
                </a:solidFill>
              </a:rPr>
            </a:br>
            <a:r>
              <a:rPr lang="ro-RO" dirty="0" smtClean="0">
                <a:solidFill>
                  <a:srgbClr val="FFFF00"/>
                </a:solidFill>
              </a:rPr>
              <a:t>Ce este o încălcare</a:t>
            </a:r>
            <a:r>
              <a:rPr lang="en-US" dirty="0" smtClean="0">
                <a:solidFill>
                  <a:srgbClr val="FFFF00"/>
                </a:solidFill>
              </a:rPr>
              <a:t>?</a:t>
            </a:r>
            <a:endParaRPr lang="el-GR" sz="2500" dirty="0">
              <a:solidFill>
                <a:srgbClr val="FFFF00"/>
              </a:solidFill>
            </a:endParaRPr>
          </a:p>
        </p:txBody>
      </p:sp>
      <p:sp>
        <p:nvSpPr>
          <p:cNvPr id="3" name="Content Placeholder 2"/>
          <p:cNvSpPr>
            <a:spLocks noGrp="1"/>
          </p:cNvSpPr>
          <p:nvPr>
            <p:ph idx="1"/>
          </p:nvPr>
        </p:nvSpPr>
        <p:spPr>
          <a:xfrm>
            <a:off x="2061829" y="1476564"/>
            <a:ext cx="8229600" cy="5244911"/>
          </a:xfrm>
        </p:spPr>
        <p:txBody>
          <a:bodyPr>
            <a:noAutofit/>
          </a:bodyPr>
          <a:lstStyle/>
          <a:p>
            <a:pPr lvl="1">
              <a:buClr>
                <a:srgbClr val="FFFF00"/>
              </a:buClr>
              <a:buFont typeface="Wingdings" panose="05000000000000000000" pitchFamily="2" charset="2"/>
              <a:buChar char="ü"/>
            </a:pPr>
            <a:r>
              <a:rPr lang="ro-RO" i="1" dirty="0" smtClean="0">
                <a:solidFill>
                  <a:srgbClr val="FFFF00"/>
                </a:solidFill>
                <a:latin typeface="+mj-lt"/>
              </a:rPr>
              <a:t>DPI ale</a:t>
            </a:r>
            <a:r>
              <a:rPr lang="vi-VN" i="1" dirty="0" smtClean="0">
                <a:solidFill>
                  <a:srgbClr val="FFFF00"/>
                </a:solidFill>
                <a:latin typeface="+mj-lt"/>
              </a:rPr>
              <a:t> anumitor bunuri po</a:t>
            </a:r>
            <a:r>
              <a:rPr lang="ro-RO" i="1" dirty="0" smtClean="0">
                <a:solidFill>
                  <a:srgbClr val="FFFF00"/>
                </a:solidFill>
                <a:latin typeface="+mj-lt"/>
              </a:rPr>
              <a:t>t </a:t>
            </a:r>
            <a:r>
              <a:rPr lang="vi-VN" i="1" dirty="0" smtClean="0">
                <a:solidFill>
                  <a:srgbClr val="FFFF00"/>
                </a:solidFill>
                <a:latin typeface="+mj-lt"/>
              </a:rPr>
              <a:t>fi protejat</a:t>
            </a:r>
            <a:r>
              <a:rPr lang="ro-RO" i="1" dirty="0" smtClean="0">
                <a:solidFill>
                  <a:srgbClr val="FFFF00"/>
                </a:solidFill>
                <a:latin typeface="+mj-lt"/>
              </a:rPr>
              <a:t>e </a:t>
            </a:r>
            <a:r>
              <a:rPr lang="vi-VN" i="1" dirty="0" smtClean="0">
                <a:solidFill>
                  <a:srgbClr val="FFFF00"/>
                </a:solidFill>
                <a:latin typeface="+mj-lt"/>
              </a:rPr>
              <a:t>printr-un AFA disponibil pentru toate birourile vamale</a:t>
            </a:r>
          </a:p>
          <a:p>
            <a:pPr lvl="1">
              <a:buClr>
                <a:srgbClr val="FFFF00"/>
              </a:buClr>
              <a:buFont typeface="Wingdings" panose="05000000000000000000" pitchFamily="2" charset="2"/>
              <a:buChar char="ü"/>
            </a:pPr>
            <a:endParaRPr lang="vi-VN" i="1" dirty="0" smtClean="0">
              <a:solidFill>
                <a:srgbClr val="FFFF00"/>
              </a:solidFill>
              <a:latin typeface="+mj-lt"/>
            </a:endParaRPr>
          </a:p>
          <a:p>
            <a:pPr lvl="1">
              <a:buClr>
                <a:srgbClr val="FFFF00"/>
              </a:buClr>
              <a:buFont typeface="Wingdings" panose="05000000000000000000" pitchFamily="2" charset="2"/>
              <a:buChar char="ü"/>
            </a:pPr>
            <a:r>
              <a:rPr lang="vi-VN" i="1" dirty="0" smtClean="0">
                <a:solidFill>
                  <a:srgbClr val="FFFF00"/>
                </a:solidFill>
                <a:latin typeface="+mj-lt"/>
              </a:rPr>
              <a:t>Un birou vamal care primește astfel de AFA poate suspenda sau reține mărfurile dacă sunt suspectate că încalcă drepturile de proprietate intelectuală</a:t>
            </a:r>
          </a:p>
          <a:p>
            <a:pPr lvl="1">
              <a:buClr>
                <a:srgbClr val="FFFF00"/>
              </a:buClr>
              <a:buFont typeface="Wingdings" panose="05000000000000000000" pitchFamily="2" charset="2"/>
              <a:buChar char="ü"/>
            </a:pPr>
            <a:endParaRPr lang="vi-VN" i="1" dirty="0" smtClean="0">
              <a:solidFill>
                <a:srgbClr val="FFFF00"/>
              </a:solidFill>
              <a:latin typeface="+mj-lt"/>
            </a:endParaRPr>
          </a:p>
          <a:p>
            <a:pPr lvl="1">
              <a:buClr>
                <a:srgbClr val="FFFF00"/>
              </a:buClr>
              <a:buFont typeface="Wingdings" panose="05000000000000000000" pitchFamily="2" charset="2"/>
              <a:buChar char="ü"/>
            </a:pPr>
            <a:r>
              <a:rPr lang="vi-VN" i="1" dirty="0" smtClean="0">
                <a:solidFill>
                  <a:srgbClr val="FFFF00"/>
                </a:solidFill>
                <a:latin typeface="+mj-lt"/>
              </a:rPr>
              <a:t>În acest caz, o încălcare este înregistrată în COPIS atunci când se detectează falsul, inclusiv acțiunile pe care le ia CO</a:t>
            </a:r>
          </a:p>
          <a:p>
            <a:pPr lvl="1">
              <a:buClr>
                <a:srgbClr val="FFFF00"/>
              </a:buClr>
              <a:buFont typeface="Wingdings" panose="05000000000000000000" pitchFamily="2" charset="2"/>
              <a:buChar char="ü"/>
            </a:pPr>
            <a:endParaRPr lang="vi-VN" i="1" dirty="0" smtClean="0">
              <a:solidFill>
                <a:srgbClr val="FFFF00"/>
              </a:solidFill>
              <a:latin typeface="+mj-lt"/>
            </a:endParaRPr>
          </a:p>
          <a:p>
            <a:pPr lvl="1">
              <a:buClr>
                <a:srgbClr val="FFFF00"/>
              </a:buClr>
              <a:buFont typeface="Wingdings" panose="05000000000000000000" pitchFamily="2" charset="2"/>
              <a:buChar char="ü"/>
            </a:pPr>
            <a:r>
              <a:rPr lang="vi-VN" i="1" dirty="0" smtClean="0">
                <a:solidFill>
                  <a:srgbClr val="FFFF00"/>
                </a:solidFill>
                <a:latin typeface="+mj-lt"/>
              </a:rPr>
              <a:t>Încălcarea COPIS se poate baza pe AFA, dar poate fi, de asemenea, Ex-Officio (în acest caz AFA va veni la o dată ulterioară)</a:t>
            </a:r>
            <a:endParaRPr lang="en-US" i="1" dirty="0">
              <a:solidFill>
                <a:srgbClr val="FFFF00"/>
              </a:solidFill>
              <a:latin typeface="+mj-lt"/>
            </a:endParaRPr>
          </a:p>
        </p:txBody>
      </p:sp>
    </p:spTree>
    <p:extLst>
      <p:ext uri="{BB962C8B-B14F-4D97-AF65-F5344CB8AC3E}">
        <p14:creationId xmlns:p14="http://schemas.microsoft.com/office/powerpoint/2010/main" val="4256073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535026" y="1196753"/>
            <a:ext cx="902547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endParaRPr lang="el-GR" sz="2500" kern="0" dirty="0">
              <a:solidFill>
                <a:srgbClr val="FFFF00"/>
              </a:solidFill>
            </a:endParaRPr>
          </a:p>
        </p:txBody>
      </p:sp>
      <p:pic>
        <p:nvPicPr>
          <p:cNvPr id="2" name="Picture 1"/>
          <p:cNvPicPr>
            <a:picLocks noChangeAspect="1"/>
          </p:cNvPicPr>
          <p:nvPr/>
        </p:nvPicPr>
        <p:blipFill>
          <a:blip r:embed="rId2"/>
          <a:stretch>
            <a:fillRect/>
          </a:stretch>
        </p:blipFill>
        <p:spPr>
          <a:xfrm>
            <a:off x="0" y="1196753"/>
            <a:ext cx="8765827" cy="5674174"/>
          </a:xfrm>
          <a:prstGeom prst="rect">
            <a:avLst/>
          </a:prstGeom>
        </p:spPr>
      </p:pic>
      <p:sp>
        <p:nvSpPr>
          <p:cNvPr id="10" name="Rectangle 9"/>
          <p:cNvSpPr/>
          <p:nvPr/>
        </p:nvSpPr>
        <p:spPr bwMode="auto">
          <a:xfrm>
            <a:off x="7614699" y="5407127"/>
            <a:ext cx="504056" cy="216024"/>
          </a:xfrm>
          <a:prstGeom prst="rect">
            <a:avLst/>
          </a:prstGeom>
          <a:noFill/>
          <a:ln>
            <a:solidFill>
              <a:srgbClr val="FF0000"/>
            </a:solidFill>
          </a:ln>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n-GB" sz="1200" dirty="0">
              <a:solidFill>
                <a:srgbClr val="0F5494"/>
              </a:solidFill>
              <a:latin typeface="Verdana" pitchFamily="34" charset="0"/>
            </a:endParaRPr>
          </a:p>
        </p:txBody>
      </p:sp>
      <p:sp>
        <p:nvSpPr>
          <p:cNvPr id="8" name="Rounded Rectangular Callout 6"/>
          <p:cNvSpPr/>
          <p:nvPr/>
        </p:nvSpPr>
        <p:spPr bwMode="auto">
          <a:xfrm>
            <a:off x="8453115" y="4033840"/>
            <a:ext cx="2520280" cy="648072"/>
          </a:xfrm>
          <a:prstGeom prst="wedgeRoundRectCallout">
            <a:avLst>
              <a:gd name="adj1" fmla="val -50323"/>
              <a:gd name="adj2" fmla="val 133217"/>
              <a:gd name="adj3" fmla="val 16667"/>
            </a:avLst>
          </a:prstGeom>
          <a:gradFill flip="none" rotWithShape="1">
            <a:gsLst>
              <a:gs pos="0">
                <a:srgbClr val="C5F7DF"/>
              </a:gs>
              <a:gs pos="72000">
                <a:schemeClr val="accent1">
                  <a:shade val="67500"/>
                  <a:satMod val="115000"/>
                </a:schemeClr>
              </a:gs>
              <a:gs pos="100000">
                <a:schemeClr val="accent1">
                  <a:shade val="100000"/>
                  <a:satMod val="115000"/>
                </a:schemeClr>
              </a:gs>
            </a:gsLst>
            <a:lin ang="16200000" scaled="1"/>
            <a:tileRect/>
          </a:gradFill>
          <a:ln w="19050">
            <a:solidFill>
              <a:srgbClr val="C5F7DF"/>
            </a:solidFill>
          </a:ln>
          <a:effectLst/>
          <a:extLst/>
        </p:spPr>
        <p:txBody>
          <a:bodyPr vert="horz" wrap="square" lIns="91440" tIns="45720" rIns="91440" bIns="45720" numCol="1" rtlCol="0" anchor="ctr" anchorCtr="0" compatLnSpc="1">
            <a:prstTxWarp prst="textNoShape">
              <a:avLst/>
            </a:prstTxWarp>
          </a:bodyPr>
          <a:lstStyle/>
          <a:p>
            <a:pPr marL="3175"/>
            <a:r>
              <a:rPr lang="en-GB" b="1" dirty="0" err="1">
                <a:solidFill>
                  <a:srgbClr val="FFFF00"/>
                </a:solidFill>
              </a:rPr>
              <a:t>Afișați</a:t>
            </a:r>
            <a:r>
              <a:rPr lang="en-GB" b="1" dirty="0">
                <a:solidFill>
                  <a:srgbClr val="FFFF00"/>
                </a:solidFill>
              </a:rPr>
              <a:t> </a:t>
            </a:r>
            <a:r>
              <a:rPr lang="en-GB" b="1" dirty="0" err="1">
                <a:solidFill>
                  <a:srgbClr val="FFFF00"/>
                </a:solidFill>
              </a:rPr>
              <a:t>înregistrarea</a:t>
            </a:r>
            <a:r>
              <a:rPr lang="en-GB" b="1" dirty="0">
                <a:solidFill>
                  <a:srgbClr val="FFFF00"/>
                </a:solidFill>
              </a:rPr>
              <a:t> AFA</a:t>
            </a:r>
          </a:p>
        </p:txBody>
      </p:sp>
      <p:sp>
        <p:nvSpPr>
          <p:cNvPr id="7" name="Rounded Rectangular Callout 7"/>
          <p:cNvSpPr/>
          <p:nvPr/>
        </p:nvSpPr>
        <p:spPr bwMode="auto">
          <a:xfrm>
            <a:off x="7614699" y="2183317"/>
            <a:ext cx="2304594" cy="1224136"/>
          </a:xfrm>
          <a:prstGeom prst="wedgeRoundRectCallout">
            <a:avLst>
              <a:gd name="adj1" fmla="val -89369"/>
              <a:gd name="adj2" fmla="val 40627"/>
              <a:gd name="adj3" fmla="val 16667"/>
            </a:avLst>
          </a:prstGeom>
          <a:gradFill flip="none" rotWithShape="1">
            <a:gsLst>
              <a:gs pos="0">
                <a:srgbClr val="C5F7DF"/>
              </a:gs>
              <a:gs pos="72000">
                <a:schemeClr val="accent1">
                  <a:shade val="67500"/>
                  <a:satMod val="115000"/>
                </a:schemeClr>
              </a:gs>
              <a:gs pos="100000">
                <a:schemeClr val="accent1">
                  <a:shade val="100000"/>
                  <a:satMod val="115000"/>
                </a:schemeClr>
              </a:gs>
            </a:gsLst>
            <a:lin ang="16200000" scaled="1"/>
            <a:tileRect/>
          </a:gradFill>
          <a:ln w="19050">
            <a:solidFill>
              <a:srgbClr val="C5F7DF"/>
            </a:solidFill>
          </a:ln>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r>
              <a:rPr lang="pt-BR" sz="1100" b="1" dirty="0" err="1" smtClean="0">
                <a:solidFill>
                  <a:srgbClr val="FFFF00"/>
                </a:solidFill>
              </a:rPr>
              <a:t>Selectați</a:t>
            </a:r>
            <a:r>
              <a:rPr lang="pt-BR" sz="1100" b="1" dirty="0">
                <a:solidFill>
                  <a:srgbClr val="FFFF00"/>
                </a:solidFill>
              </a:rPr>
              <a:t>:</a:t>
            </a:r>
          </a:p>
          <a:p>
            <a:pPr marL="174625" indent="-171450" fontAlgn="base">
              <a:spcBef>
                <a:spcPct val="0"/>
              </a:spcBef>
              <a:spcAft>
                <a:spcPct val="0"/>
              </a:spcAft>
              <a:buFont typeface="Arial" panose="020B0604020202020204" pitchFamily="34" charset="0"/>
              <a:buChar char="•"/>
            </a:pPr>
            <a:r>
              <a:rPr lang="pt-BR" sz="1100" b="1" dirty="0" err="1">
                <a:solidFill>
                  <a:srgbClr val="FFFF00"/>
                </a:solidFill>
              </a:rPr>
              <a:t>Emiterea</a:t>
            </a:r>
            <a:r>
              <a:rPr lang="pt-BR" sz="1100" b="1" dirty="0">
                <a:solidFill>
                  <a:srgbClr val="FFFF00"/>
                </a:solidFill>
              </a:rPr>
              <a:t> SM</a:t>
            </a:r>
          </a:p>
          <a:p>
            <a:pPr marL="174625" indent="-171450" fontAlgn="base">
              <a:spcBef>
                <a:spcPct val="0"/>
              </a:spcBef>
              <a:spcAft>
                <a:spcPct val="0"/>
              </a:spcAft>
              <a:buFont typeface="Arial" panose="020B0604020202020204" pitchFamily="34" charset="0"/>
              <a:buChar char="•"/>
            </a:pPr>
            <a:r>
              <a:rPr lang="pt-BR" sz="1100" b="1" dirty="0">
                <a:solidFill>
                  <a:srgbClr val="FFFF00"/>
                </a:solidFill>
              </a:rPr>
              <a:t>ID-</a:t>
            </a:r>
            <a:r>
              <a:rPr lang="pt-BR" sz="1100" b="1" dirty="0" err="1">
                <a:solidFill>
                  <a:srgbClr val="FFFF00"/>
                </a:solidFill>
              </a:rPr>
              <a:t>ul</a:t>
            </a:r>
            <a:r>
              <a:rPr lang="pt-BR" sz="1100" b="1" dirty="0">
                <a:solidFill>
                  <a:srgbClr val="FFFF00"/>
                </a:solidFill>
              </a:rPr>
              <a:t> AFA</a:t>
            </a:r>
          </a:p>
          <a:p>
            <a:pPr marL="174625" indent="-171450" fontAlgn="base">
              <a:spcBef>
                <a:spcPct val="0"/>
              </a:spcBef>
              <a:spcAft>
                <a:spcPct val="0"/>
              </a:spcAft>
              <a:buFont typeface="Arial" panose="020B0604020202020204" pitchFamily="34" charset="0"/>
              <a:buChar char="•"/>
            </a:pPr>
            <a:r>
              <a:rPr lang="pt-BR" sz="1100" b="1" dirty="0" err="1">
                <a:solidFill>
                  <a:srgbClr val="FFFF00"/>
                </a:solidFill>
              </a:rPr>
              <a:t>Tip</a:t>
            </a:r>
            <a:r>
              <a:rPr lang="pt-BR" sz="1100" b="1" dirty="0">
                <a:solidFill>
                  <a:srgbClr val="FFFF00"/>
                </a:solidFill>
              </a:rPr>
              <a:t> de </a:t>
            </a:r>
            <a:r>
              <a:rPr lang="pt-BR" sz="1100" b="1" dirty="0" err="1">
                <a:solidFill>
                  <a:srgbClr val="FFFF00"/>
                </a:solidFill>
              </a:rPr>
              <a:t>aplicatie</a:t>
            </a:r>
            <a:endParaRPr lang="pt-BR" sz="1100" b="1" dirty="0">
              <a:solidFill>
                <a:srgbClr val="FFFF00"/>
              </a:solidFill>
            </a:endParaRPr>
          </a:p>
          <a:p>
            <a:pPr marL="174625" indent="-171450" fontAlgn="base">
              <a:spcBef>
                <a:spcPct val="0"/>
              </a:spcBef>
              <a:spcAft>
                <a:spcPct val="0"/>
              </a:spcAft>
              <a:buFont typeface="Arial" panose="020B0604020202020204" pitchFamily="34" charset="0"/>
              <a:buChar char="•"/>
            </a:pPr>
            <a:r>
              <a:rPr lang="pt-BR" sz="1100" b="1" dirty="0">
                <a:solidFill>
                  <a:srgbClr val="FFFF00"/>
                </a:solidFill>
              </a:rPr>
              <a:t>Data </a:t>
            </a:r>
            <a:r>
              <a:rPr lang="pt-BR" sz="1100" b="1" dirty="0" err="1">
                <a:solidFill>
                  <a:srgbClr val="FFFF00"/>
                </a:solidFill>
              </a:rPr>
              <a:t>notificării</a:t>
            </a:r>
            <a:endParaRPr lang="pt-BR" sz="1100" b="1" dirty="0">
              <a:solidFill>
                <a:srgbClr val="FFFF00"/>
              </a:solidFill>
            </a:endParaRPr>
          </a:p>
          <a:p>
            <a:pPr marL="174625" indent="-171450" fontAlgn="base">
              <a:spcBef>
                <a:spcPct val="0"/>
              </a:spcBef>
              <a:spcAft>
                <a:spcPct val="0"/>
              </a:spcAft>
              <a:buFont typeface="Arial" panose="020B0604020202020204" pitchFamily="34" charset="0"/>
              <a:buChar char="•"/>
            </a:pPr>
            <a:r>
              <a:rPr lang="pt-BR" sz="1100" b="1" dirty="0" err="1">
                <a:solidFill>
                  <a:srgbClr val="FFFF00"/>
                </a:solidFill>
              </a:rPr>
              <a:t>Tip</a:t>
            </a:r>
            <a:r>
              <a:rPr lang="pt-BR" sz="1100" b="1" dirty="0">
                <a:solidFill>
                  <a:srgbClr val="FFFF00"/>
                </a:solidFill>
              </a:rPr>
              <a:t> de </a:t>
            </a:r>
            <a:r>
              <a:rPr lang="pt-BR" sz="1100" b="1" dirty="0" err="1">
                <a:solidFill>
                  <a:srgbClr val="FFFF00"/>
                </a:solidFill>
              </a:rPr>
              <a:t>notificare</a:t>
            </a:r>
            <a:endParaRPr lang="en-US" sz="1100" b="1" dirty="0">
              <a:solidFill>
                <a:srgbClr val="FFFF00"/>
              </a:solidFill>
            </a:endParaRPr>
          </a:p>
          <a:p>
            <a:pPr marL="3175" fontAlgn="base">
              <a:spcBef>
                <a:spcPct val="0"/>
              </a:spcBef>
              <a:spcAft>
                <a:spcPct val="0"/>
              </a:spcAft>
            </a:pPr>
            <a:r>
              <a:rPr lang="en-US" sz="1200" b="1" dirty="0">
                <a:solidFill>
                  <a:schemeClr val="bg1">
                    <a:lumMod val="50000"/>
                  </a:schemeClr>
                </a:solidFill>
                <a:latin typeface="Verdana" pitchFamily="34" charset="0"/>
              </a:rPr>
              <a:t> </a:t>
            </a:r>
            <a:endParaRPr lang="el-GR" sz="1200" b="1" dirty="0">
              <a:solidFill>
                <a:schemeClr val="bg1">
                  <a:lumMod val="50000"/>
                </a:schemeClr>
              </a:solidFill>
              <a:latin typeface="Verdana" pitchFamily="34" charset="0"/>
            </a:endParaRPr>
          </a:p>
        </p:txBody>
      </p:sp>
      <p:sp>
        <p:nvSpPr>
          <p:cNvPr id="9" name="Rectangle 8"/>
          <p:cNvSpPr/>
          <p:nvPr/>
        </p:nvSpPr>
        <p:spPr bwMode="auto">
          <a:xfrm>
            <a:off x="2382379" y="2763679"/>
            <a:ext cx="4392488" cy="1158982"/>
          </a:xfrm>
          <a:prstGeom prst="rect">
            <a:avLst/>
          </a:prstGeom>
          <a:noFill/>
          <a:ln w="5715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3" name="Téglalap 2"/>
          <p:cNvSpPr/>
          <p:nvPr/>
        </p:nvSpPr>
        <p:spPr>
          <a:xfrm>
            <a:off x="258483" y="442061"/>
            <a:ext cx="6096000" cy="1015663"/>
          </a:xfrm>
          <a:prstGeom prst="rect">
            <a:avLst/>
          </a:prstGeom>
        </p:spPr>
        <p:txBody>
          <a:bodyPr>
            <a:spAutoFit/>
          </a:bodyPr>
          <a:lstStyle/>
          <a:p>
            <a:r>
              <a:rPr lang="ro-RO" sz="2000" b="1" dirty="0" smtClean="0">
                <a:solidFill>
                  <a:srgbClr val="FFFF00"/>
                </a:solidFill>
              </a:rPr>
              <a:t>NOTIFICAREA ȘI MANAGEMENTUL EVENIMENTELOR</a:t>
            </a:r>
            <a:r>
              <a:rPr lang="en-US" sz="2000" b="1" kern="0" dirty="0" smtClean="0">
                <a:solidFill>
                  <a:srgbClr val="FFFF00"/>
                </a:solidFill>
              </a:rPr>
              <a:t/>
            </a:r>
            <a:br>
              <a:rPr lang="en-US" sz="2000" b="1" kern="0" dirty="0" smtClean="0">
                <a:solidFill>
                  <a:srgbClr val="FFFF00"/>
                </a:solidFill>
              </a:rPr>
            </a:br>
            <a:endParaRPr lang="el-GR" sz="2000" b="1" kern="0" dirty="0">
              <a:solidFill>
                <a:srgbClr val="FFFF00"/>
              </a:solidFill>
            </a:endParaRPr>
          </a:p>
        </p:txBody>
      </p:sp>
      <p:sp>
        <p:nvSpPr>
          <p:cNvPr id="6" name="Téglalap 5"/>
          <p:cNvSpPr/>
          <p:nvPr/>
        </p:nvSpPr>
        <p:spPr>
          <a:xfrm>
            <a:off x="5715000" y="5217459"/>
            <a:ext cx="332761" cy="14791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hu-HU"/>
          </a:p>
        </p:txBody>
      </p:sp>
    </p:spTree>
    <p:extLst>
      <p:ext uri="{BB962C8B-B14F-4D97-AF65-F5344CB8AC3E}">
        <p14:creationId xmlns:p14="http://schemas.microsoft.com/office/powerpoint/2010/main" val="4203635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94484" y="268385"/>
            <a:ext cx="8953462"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ro-RO" dirty="0" smtClean="0">
                <a:solidFill>
                  <a:srgbClr val="FFFF00"/>
                </a:solidFill>
              </a:rPr>
              <a:t>RAPORT DE STATISTICĂ A SARCINILOR</a:t>
            </a:r>
            <a:r>
              <a:rPr lang="en-US" kern="0" dirty="0">
                <a:solidFill>
                  <a:srgbClr val="FFFF00"/>
                </a:solidFill>
              </a:rPr>
              <a:t/>
            </a:r>
            <a:br>
              <a:rPr lang="en-US" kern="0" dirty="0">
                <a:solidFill>
                  <a:srgbClr val="FFFF00"/>
                </a:solidFill>
              </a:rPr>
            </a:br>
            <a:endParaRPr lang="el-GR" sz="2500" kern="0" dirty="0">
              <a:solidFill>
                <a:srgbClr val="FFFF00"/>
              </a:solidFill>
            </a:endParaRPr>
          </a:p>
        </p:txBody>
      </p:sp>
      <p:pic>
        <p:nvPicPr>
          <p:cNvPr id="2" name="Picture 1"/>
          <p:cNvPicPr>
            <a:picLocks noChangeAspect="1"/>
          </p:cNvPicPr>
          <p:nvPr/>
        </p:nvPicPr>
        <p:blipFill>
          <a:blip r:embed="rId2"/>
          <a:stretch>
            <a:fillRect/>
          </a:stretch>
        </p:blipFill>
        <p:spPr>
          <a:xfrm>
            <a:off x="0" y="1205010"/>
            <a:ext cx="12192000" cy="5652990"/>
          </a:xfrm>
          <a:prstGeom prst="rect">
            <a:avLst/>
          </a:prstGeom>
        </p:spPr>
      </p:pic>
    </p:spTree>
    <p:extLst>
      <p:ext uri="{BB962C8B-B14F-4D97-AF65-F5344CB8AC3E}">
        <p14:creationId xmlns:p14="http://schemas.microsoft.com/office/powerpoint/2010/main" val="2543579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6" descr="http://www.the-brights.net/people/blog/article_pictures/27.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1988840"/>
            <a:ext cx="5524500" cy="3667126"/>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0"/>
          </p:nvPr>
        </p:nvSpPr>
        <p:spPr>
          <a:xfrm>
            <a:off x="5834758" y="6669361"/>
            <a:ext cx="549275" cy="182563"/>
          </a:xfrm>
        </p:spPr>
        <p:txBody>
          <a:bodyPr/>
          <a:lstStyle/>
          <a:p>
            <a:pPr>
              <a:defRPr/>
            </a:pPr>
            <a:fld id="{F3C5B233-B313-4B93-BB0C-F293AF7ADE68}" type="slidenum">
              <a:rPr lang="en-GB" smtClean="0"/>
              <a:pPr>
                <a:defRPr/>
              </a:pPr>
              <a:t>27</a:t>
            </a:fld>
            <a:endParaRPr lang="en-GB" dirty="0"/>
          </a:p>
        </p:txBody>
      </p:sp>
      <p:sp>
        <p:nvSpPr>
          <p:cNvPr id="9" name="Title 12"/>
          <p:cNvSpPr txBox="1">
            <a:spLocks/>
          </p:cNvSpPr>
          <p:nvPr/>
        </p:nvSpPr>
        <p:spPr bwMode="auto">
          <a:xfrm>
            <a:off x="1828800" y="1196976"/>
            <a:ext cx="8229600"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eaLnBrk="1" hangingPunct="1"/>
            <a:r>
              <a:rPr lang="ro-RO" kern="0" dirty="0" smtClean="0">
                <a:solidFill>
                  <a:srgbClr val="FFFF00"/>
                </a:solidFill>
              </a:rPr>
              <a:t>Întrebări</a:t>
            </a:r>
            <a:endParaRPr lang="en-GB" kern="0" dirty="0">
              <a:solidFill>
                <a:srgbClr val="FFFF00"/>
              </a:solidFill>
            </a:endParaRPr>
          </a:p>
        </p:txBody>
      </p:sp>
    </p:spTree>
    <p:extLst>
      <p:ext uri="{BB962C8B-B14F-4D97-AF65-F5344CB8AC3E}">
        <p14:creationId xmlns:p14="http://schemas.microsoft.com/office/powerpoint/2010/main" val="20989806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itle 1"/>
          <p:cNvSpPr txBox="1">
            <a:spLocks/>
          </p:cNvSpPr>
          <p:nvPr/>
        </p:nvSpPr>
        <p:spPr bwMode="auto">
          <a:xfrm>
            <a:off x="2038350" y="1628776"/>
            <a:ext cx="80645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58775">
              <a:spcBef>
                <a:spcPct val="20000"/>
              </a:spcBef>
              <a:buClr>
                <a:schemeClr val="bg1"/>
              </a:buClr>
              <a:buChar char="•"/>
              <a:defRPr sz="2400" i="1">
                <a:solidFill>
                  <a:srgbClr val="0F5494"/>
                </a:solidFill>
                <a:latin typeface="Verdana" panose="020B0604030504040204" pitchFamily="34" charset="0"/>
              </a:defRPr>
            </a:lvl1pPr>
            <a:lvl2pPr marL="358775" indent="-358775">
              <a:spcBef>
                <a:spcPct val="20000"/>
              </a:spcBef>
              <a:buClr>
                <a:srgbClr val="009FBA"/>
              </a:buClr>
              <a:buChar char="•"/>
              <a:defRPr sz="2000" b="1">
                <a:solidFill>
                  <a:srgbClr val="0F5494"/>
                </a:solidFill>
                <a:latin typeface="Verdana" panose="020B0604030504040204" pitchFamily="34" charset="0"/>
              </a:defRPr>
            </a:lvl2pPr>
            <a:lvl3pPr marL="358775" indent="-358775">
              <a:spcBef>
                <a:spcPct val="20000"/>
              </a:spcBef>
              <a:defRPr sz="1400">
                <a:solidFill>
                  <a:srgbClr val="0F5494"/>
                </a:solidFill>
                <a:latin typeface="Verdana" panose="020B0604030504040204" pitchFamily="34" charset="0"/>
              </a:defRPr>
            </a:lvl3pPr>
            <a:lvl4pPr marL="358775" indent="-358775">
              <a:spcBef>
                <a:spcPct val="20000"/>
              </a:spcBef>
              <a:buChar char="–"/>
              <a:defRPr sz="2000">
                <a:solidFill>
                  <a:schemeClr val="tx1"/>
                </a:solidFill>
                <a:latin typeface="Arial" panose="020B0604020202020204" pitchFamily="34" charset="0"/>
              </a:defRPr>
            </a:lvl4pPr>
            <a:lvl5pPr marL="358775" indent="-358775">
              <a:spcBef>
                <a:spcPct val="20000"/>
              </a:spcBef>
              <a:buChar char="»"/>
              <a:defRPr sz="2000">
                <a:solidFill>
                  <a:schemeClr val="tx1"/>
                </a:solidFill>
                <a:latin typeface="Arial" panose="020B0604020202020204" pitchFamily="34" charset="0"/>
              </a:defRPr>
            </a:lvl5pPr>
            <a:lvl6pPr marL="815975" indent="-358775" eaLnBrk="0" fontAlgn="base" hangingPunct="0">
              <a:spcBef>
                <a:spcPct val="20000"/>
              </a:spcBef>
              <a:spcAft>
                <a:spcPct val="0"/>
              </a:spcAft>
              <a:buChar char="»"/>
              <a:defRPr sz="2000">
                <a:solidFill>
                  <a:schemeClr val="tx1"/>
                </a:solidFill>
                <a:latin typeface="Arial" panose="020B0604020202020204" pitchFamily="34" charset="0"/>
              </a:defRPr>
            </a:lvl6pPr>
            <a:lvl7pPr marL="1273175" indent="-358775" eaLnBrk="0" fontAlgn="base" hangingPunct="0">
              <a:spcBef>
                <a:spcPct val="20000"/>
              </a:spcBef>
              <a:spcAft>
                <a:spcPct val="0"/>
              </a:spcAft>
              <a:buChar char="»"/>
              <a:defRPr sz="2000">
                <a:solidFill>
                  <a:schemeClr val="tx1"/>
                </a:solidFill>
                <a:latin typeface="Arial" panose="020B0604020202020204" pitchFamily="34" charset="0"/>
              </a:defRPr>
            </a:lvl7pPr>
            <a:lvl8pPr marL="1730375" indent="-358775" eaLnBrk="0" fontAlgn="base" hangingPunct="0">
              <a:spcBef>
                <a:spcPct val="20000"/>
              </a:spcBef>
              <a:spcAft>
                <a:spcPct val="0"/>
              </a:spcAft>
              <a:buChar char="»"/>
              <a:defRPr sz="2000">
                <a:solidFill>
                  <a:schemeClr val="tx1"/>
                </a:solidFill>
                <a:latin typeface="Arial" panose="020B0604020202020204" pitchFamily="34" charset="0"/>
              </a:defRPr>
            </a:lvl8pPr>
            <a:lvl9pPr marL="2187575" indent="-358775"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None/>
              <a:defRPr/>
            </a:pPr>
            <a:r>
              <a:rPr lang="en-GB" altLang="el-GR" sz="3200" i="0" kern="0" dirty="0">
                <a:solidFill>
                  <a:srgbClr val="FFD624"/>
                </a:solidFill>
              </a:rPr>
              <a:t/>
            </a:r>
            <a:br>
              <a:rPr lang="en-GB" altLang="el-GR" sz="3200" i="0" kern="0" dirty="0">
                <a:solidFill>
                  <a:srgbClr val="FFD624"/>
                </a:solidFill>
              </a:rPr>
            </a:br>
            <a:r>
              <a:rPr lang="ro-RO" altLang="el-GR" sz="4800" i="0" kern="0" dirty="0" smtClean="0">
                <a:solidFill>
                  <a:srgbClr val="FFFF00"/>
                </a:solidFill>
                <a:latin typeface="+mj-lt"/>
              </a:rPr>
              <a:t>Vă mulțumesc mult pentru atenție!</a:t>
            </a:r>
            <a:endParaRPr lang="en-GB" altLang="el-GR" sz="4800" i="0" kern="0" dirty="0" smtClean="0">
              <a:solidFill>
                <a:srgbClr val="FFFF00"/>
              </a:solidFill>
              <a:latin typeface="+mj-lt"/>
            </a:endParaRPr>
          </a:p>
          <a:p>
            <a:pPr>
              <a:spcBef>
                <a:spcPct val="0"/>
              </a:spcBef>
              <a:buClrTx/>
              <a:buNone/>
              <a:defRPr/>
            </a:pPr>
            <a:endParaRPr lang="en-GB" altLang="el-GR" sz="3100" i="0" kern="0" dirty="0">
              <a:solidFill>
                <a:srgbClr val="FFD624"/>
              </a:solidFill>
            </a:endParaRPr>
          </a:p>
        </p:txBody>
      </p:sp>
    </p:spTree>
    <p:extLst>
      <p:ext uri="{BB962C8B-B14F-4D97-AF65-F5344CB8AC3E}">
        <p14:creationId xmlns:p14="http://schemas.microsoft.com/office/powerpoint/2010/main" val="2118023976"/>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txBox="1">
            <a:spLocks/>
          </p:cNvSpPr>
          <p:nvPr/>
        </p:nvSpPr>
        <p:spPr bwMode="auto">
          <a:xfrm>
            <a:off x="1828800" y="1196976"/>
            <a:ext cx="8229600"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eaLnBrk="1" hangingPunct="1"/>
            <a:r>
              <a:rPr lang="en-GB" kern="0" dirty="0">
                <a:solidFill>
                  <a:srgbClr val="FFFF00"/>
                </a:solidFill>
              </a:rPr>
              <a:t>Coffee break</a:t>
            </a:r>
          </a:p>
        </p:txBody>
      </p:sp>
      <p:pic>
        <p:nvPicPr>
          <p:cNvPr id="25602" name="Picture 2" descr="http://i.mobavatar.com/what-s-on-your-mind/break-time-coffe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1521" y="2564904"/>
            <a:ext cx="3143250"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290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smtClean="0">
                <a:solidFill>
                  <a:srgbClr val="FFFF00"/>
                </a:solidFill>
              </a:rPr>
              <a:t>PREZENTAREA </a:t>
            </a:r>
            <a:r>
              <a:rPr lang="en-US" dirty="0" smtClean="0">
                <a:solidFill>
                  <a:srgbClr val="FFFF00"/>
                </a:solidFill>
              </a:rPr>
              <a:t>COPIS</a:t>
            </a:r>
            <a:r>
              <a:rPr lang="en-US" dirty="0">
                <a:solidFill>
                  <a:srgbClr val="FFFF00"/>
                </a:solidFill>
              </a:rPr>
              <a:t/>
            </a:r>
            <a:br>
              <a:rPr lang="en-US" dirty="0">
                <a:solidFill>
                  <a:srgbClr val="FFFF00"/>
                </a:solidFill>
              </a:rPr>
            </a:br>
            <a:r>
              <a:rPr lang="ro-RO" sz="2500" dirty="0" smtClean="0">
                <a:solidFill>
                  <a:srgbClr val="FFFF00"/>
                </a:solidFill>
              </a:rPr>
              <a:t>Obiectivele COPIS</a:t>
            </a:r>
            <a:endParaRPr lang="el-GR" sz="2500" dirty="0">
              <a:solidFill>
                <a:srgbClr val="FFFF00"/>
              </a:solidFill>
            </a:endParaRPr>
          </a:p>
        </p:txBody>
      </p:sp>
      <p:sp>
        <p:nvSpPr>
          <p:cNvPr id="3" name="Content Placeholder 2"/>
          <p:cNvSpPr>
            <a:spLocks noGrp="1"/>
          </p:cNvSpPr>
          <p:nvPr>
            <p:ph idx="1"/>
          </p:nvPr>
        </p:nvSpPr>
        <p:spPr/>
        <p:txBody>
          <a:bodyPr>
            <a:normAutofit/>
          </a:bodyPr>
          <a:lstStyle/>
          <a:p>
            <a:endParaRPr lang="en-US" sz="1600" dirty="0">
              <a:latin typeface="Verdana" panose="020B0604030504040204" pitchFamily="34" charset="0"/>
            </a:endParaRPr>
          </a:p>
          <a:p>
            <a:endParaRPr lang="en-US" sz="1600" dirty="0">
              <a:latin typeface="Verdana" panose="020B0604030504040204" pitchFamily="34" charset="0"/>
            </a:endParaRPr>
          </a:p>
          <a:p>
            <a:endParaRPr lang="en-US" sz="1600" dirty="0">
              <a:latin typeface="Verdana" panose="020B0604030504040204" pitchFamily="34" charset="0"/>
            </a:endParaRPr>
          </a:p>
          <a:p>
            <a:r>
              <a:rPr lang="vi-VN" sz="3600" b="1" dirty="0" smtClean="0">
                <a:solidFill>
                  <a:srgbClr val="FFFF00"/>
                </a:solidFill>
                <a:latin typeface="+mj-lt"/>
              </a:rPr>
              <a:t>Sistemul </a:t>
            </a:r>
            <a:r>
              <a:rPr lang="vi-VN" sz="3600" b="1" dirty="0">
                <a:solidFill>
                  <a:srgbClr val="FFFF00"/>
                </a:solidFill>
                <a:latin typeface="+mj-lt"/>
              </a:rPr>
              <a:t>de combatere a contrafacerii și de combatere a pirateriei </a:t>
            </a:r>
            <a:r>
              <a:rPr lang="vi-VN" sz="3600" dirty="0">
                <a:solidFill>
                  <a:srgbClr val="FFFF00"/>
                </a:solidFill>
                <a:latin typeface="+mj-lt"/>
              </a:rPr>
              <a:t>(COPIS) este o </a:t>
            </a:r>
            <a:r>
              <a:rPr lang="ro-RO" sz="3600" dirty="0" smtClean="0">
                <a:solidFill>
                  <a:srgbClr val="FFFF00"/>
                </a:solidFill>
                <a:latin typeface="+mj-lt"/>
              </a:rPr>
              <a:t>aplicație</a:t>
            </a:r>
            <a:r>
              <a:rPr lang="vi-VN" sz="3600" dirty="0" smtClean="0">
                <a:solidFill>
                  <a:srgbClr val="FFFF00"/>
                </a:solidFill>
                <a:latin typeface="+mj-lt"/>
              </a:rPr>
              <a:t> </a:t>
            </a:r>
            <a:r>
              <a:rPr lang="vi-VN" sz="3600" dirty="0">
                <a:solidFill>
                  <a:srgbClr val="FFFF00"/>
                </a:solidFill>
                <a:latin typeface="+mj-lt"/>
              </a:rPr>
              <a:t>de protecție a drepturilor de proprietate intelectuală </a:t>
            </a:r>
            <a:r>
              <a:rPr lang="vi-VN" sz="3600" dirty="0" smtClean="0">
                <a:solidFill>
                  <a:srgbClr val="FFFF00"/>
                </a:solidFill>
                <a:latin typeface="+mj-lt"/>
              </a:rPr>
              <a:t>(</a:t>
            </a:r>
            <a:r>
              <a:rPr lang="ro-RO" sz="3600" dirty="0" smtClean="0">
                <a:solidFill>
                  <a:srgbClr val="FFFF00"/>
                </a:solidFill>
                <a:latin typeface="+mj-lt"/>
              </a:rPr>
              <a:t>DPI</a:t>
            </a:r>
            <a:r>
              <a:rPr lang="vi-VN" sz="3600" dirty="0" smtClean="0">
                <a:solidFill>
                  <a:srgbClr val="FFFF00"/>
                </a:solidFill>
                <a:latin typeface="+mj-lt"/>
              </a:rPr>
              <a:t>) </a:t>
            </a:r>
            <a:r>
              <a:rPr lang="vi-VN" sz="3600" dirty="0">
                <a:solidFill>
                  <a:srgbClr val="FFFF00"/>
                </a:solidFill>
                <a:latin typeface="+mj-lt"/>
              </a:rPr>
              <a:t>în Uniunea Europeană.</a:t>
            </a:r>
            <a:endParaRPr lang="el-GR" sz="3600" dirty="0">
              <a:solidFill>
                <a:srgbClr val="FFFF00"/>
              </a:solidFill>
              <a:latin typeface="+mj-lt"/>
            </a:endParaRPr>
          </a:p>
        </p:txBody>
      </p:sp>
    </p:spTree>
    <p:extLst>
      <p:ext uri="{BB962C8B-B14F-4D97-AF65-F5344CB8AC3E}">
        <p14:creationId xmlns:p14="http://schemas.microsoft.com/office/powerpoint/2010/main" val="383502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a:solidFill>
                  <a:srgbClr val="FFFF00"/>
                </a:solidFill>
              </a:rPr>
              <a:t>PREZENTAREA </a:t>
            </a:r>
            <a:r>
              <a:rPr lang="en-US" dirty="0">
                <a:solidFill>
                  <a:srgbClr val="FFFF00"/>
                </a:solidFill>
              </a:rPr>
              <a:t>COPIS</a:t>
            </a:r>
            <a:br>
              <a:rPr lang="en-US" dirty="0">
                <a:solidFill>
                  <a:srgbClr val="FFFF00"/>
                </a:solidFill>
              </a:rPr>
            </a:br>
            <a:r>
              <a:rPr lang="ro-RO" sz="2500" dirty="0">
                <a:solidFill>
                  <a:srgbClr val="FFFF00"/>
                </a:solidFill>
              </a:rPr>
              <a:t>Obiectivele COPIS</a:t>
            </a:r>
            <a:endParaRPr lang="el-GR" sz="2500" dirty="0">
              <a:solidFill>
                <a:srgbClr val="FFFF00"/>
              </a:solidFill>
            </a:endParaRPr>
          </a:p>
        </p:txBody>
      </p:sp>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576" y="2276872"/>
            <a:ext cx="7733722"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7490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a:bodyPr>
          <a:lstStyle/>
          <a:p>
            <a:pPr marL="457200" lvl="1" indent="0" algn="just">
              <a:buClr>
                <a:srgbClr val="0F5494"/>
              </a:buClr>
              <a:buNone/>
            </a:pPr>
            <a:endParaRPr lang="ro-RO" dirty="0" smtClean="0">
              <a:solidFill>
                <a:srgbClr val="FFFF00"/>
              </a:solidFill>
              <a:latin typeface="+mj-lt"/>
            </a:endParaRPr>
          </a:p>
          <a:p>
            <a:pPr marL="457200" lvl="1" indent="0" algn="just">
              <a:buClr>
                <a:srgbClr val="0F5494"/>
              </a:buClr>
              <a:buNone/>
            </a:pPr>
            <a:r>
              <a:rPr lang="vi-VN" dirty="0" smtClean="0">
                <a:solidFill>
                  <a:srgbClr val="FFFF00"/>
                </a:solidFill>
                <a:latin typeface="+mj-lt"/>
              </a:rPr>
              <a:t>Scopul </a:t>
            </a:r>
            <a:r>
              <a:rPr lang="vi-VN" dirty="0">
                <a:solidFill>
                  <a:srgbClr val="FFFF00"/>
                </a:solidFill>
                <a:latin typeface="+mj-lt"/>
              </a:rPr>
              <a:t>sistemului COPIS este:</a:t>
            </a:r>
          </a:p>
          <a:p>
            <a:pPr lvl="1" algn="just">
              <a:buClr>
                <a:srgbClr val="0F5494"/>
              </a:buClr>
              <a:buFont typeface="Wingdings" panose="05000000000000000000" pitchFamily="2" charset="2"/>
              <a:buChar char="ü"/>
            </a:pPr>
            <a:endParaRPr lang="vi-VN" dirty="0">
              <a:solidFill>
                <a:srgbClr val="FFFF00"/>
              </a:solidFill>
              <a:latin typeface="+mj-lt"/>
            </a:endParaRPr>
          </a:p>
          <a:p>
            <a:pPr lvl="1" algn="just">
              <a:buClr>
                <a:srgbClr val="0F5494"/>
              </a:buClr>
              <a:buFont typeface="Wingdings" panose="05000000000000000000" pitchFamily="2" charset="2"/>
              <a:buChar char="ü"/>
            </a:pPr>
            <a:r>
              <a:rPr lang="vi-VN" dirty="0">
                <a:solidFill>
                  <a:srgbClr val="FFFF00"/>
                </a:solidFill>
                <a:latin typeface="+mj-lt"/>
              </a:rPr>
              <a:t>să dețină și să gestioneze un depozit unic al cererilor de acțiuni ale tuturor statelor membre (AF) care protejează drepturile de proprietate intelectuală ale anumitor bunuri</a:t>
            </a:r>
          </a:p>
          <a:p>
            <a:pPr lvl="1" algn="just">
              <a:buClr>
                <a:srgbClr val="0F5494"/>
              </a:buClr>
              <a:buFont typeface="Wingdings" panose="05000000000000000000" pitchFamily="2" charset="2"/>
              <a:buChar char="ü"/>
            </a:pPr>
            <a:endParaRPr lang="vi-VN" dirty="0">
              <a:solidFill>
                <a:srgbClr val="FFFF00"/>
              </a:solidFill>
              <a:latin typeface="+mj-lt"/>
            </a:endParaRPr>
          </a:p>
          <a:p>
            <a:pPr lvl="1" algn="just">
              <a:buClr>
                <a:srgbClr val="0F5494"/>
              </a:buClr>
              <a:buFont typeface="Wingdings" panose="05000000000000000000" pitchFamily="2" charset="2"/>
              <a:buChar char="ü"/>
            </a:pPr>
            <a:r>
              <a:rPr lang="vi-VN" dirty="0">
                <a:solidFill>
                  <a:srgbClr val="FFFF00"/>
                </a:solidFill>
                <a:latin typeface="+mj-lt"/>
              </a:rPr>
              <a:t>să conțină toate încălcările (INF) - acțiunile întreprinse de CO atunci când sunt detectate bunuri contrafăcute aferente acelor AFA</a:t>
            </a:r>
            <a:endParaRPr lang="en-US" dirty="0">
              <a:solidFill>
                <a:srgbClr val="FFFF00"/>
              </a:solidFill>
              <a:latin typeface="+mj-lt"/>
            </a:endParaRPr>
          </a:p>
          <a:p>
            <a:pPr marL="0" indent="0" algn="just">
              <a:buNone/>
            </a:pPr>
            <a:endParaRPr lang="en-US" sz="2400" dirty="0">
              <a:solidFill>
                <a:srgbClr val="FFFF00"/>
              </a:solidFill>
              <a:latin typeface="+mj-lt"/>
            </a:endParaRPr>
          </a:p>
        </p:txBody>
      </p:sp>
      <p:sp>
        <p:nvSpPr>
          <p:cNvPr id="6" name="Title 1"/>
          <p:cNvSpPr txBox="1">
            <a:spLocks/>
          </p:cNvSpPr>
          <p:nvPr/>
        </p:nvSpPr>
        <p:spPr bwMode="auto">
          <a:xfrm>
            <a:off x="0" y="128792"/>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ro-RO" dirty="0">
                <a:solidFill>
                  <a:srgbClr val="FFFF00"/>
                </a:solidFill>
              </a:rPr>
              <a:t>PREZENTAREA </a:t>
            </a:r>
            <a:r>
              <a:rPr lang="en-US" dirty="0">
                <a:solidFill>
                  <a:srgbClr val="FFFF00"/>
                </a:solidFill>
              </a:rPr>
              <a:t>COPIS</a:t>
            </a:r>
            <a:br>
              <a:rPr lang="en-US" dirty="0">
                <a:solidFill>
                  <a:srgbClr val="FFFF00"/>
                </a:solidFill>
              </a:rPr>
            </a:br>
            <a:r>
              <a:rPr lang="ro-RO" sz="1800" dirty="0">
                <a:solidFill>
                  <a:srgbClr val="FFFF00"/>
                </a:solidFill>
              </a:rPr>
              <a:t>Obiectivele COPIS</a:t>
            </a:r>
            <a:endParaRPr lang="el-GR" sz="2500" kern="0" dirty="0">
              <a:solidFill>
                <a:srgbClr val="FFFF00"/>
              </a:solidFill>
            </a:endParaRPr>
          </a:p>
        </p:txBody>
      </p:sp>
    </p:spTree>
    <p:extLst>
      <p:ext uri="{BB962C8B-B14F-4D97-AF65-F5344CB8AC3E}">
        <p14:creationId xmlns:p14="http://schemas.microsoft.com/office/powerpoint/2010/main" val="1643290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lnSpcReduction="10000"/>
          </a:bodyPr>
          <a:lstStyle/>
          <a:p>
            <a:pPr marL="0" indent="0" algn="just">
              <a:buNone/>
            </a:pPr>
            <a:endParaRPr lang="en-US" sz="800" dirty="0">
              <a:solidFill>
                <a:srgbClr val="FFFF00"/>
              </a:solidFill>
              <a:latin typeface="+mj-lt"/>
            </a:endParaRPr>
          </a:p>
          <a:p>
            <a:pPr lvl="1" algn="just">
              <a:buClr>
                <a:srgbClr val="0F5494"/>
              </a:buClr>
              <a:buFont typeface="Wingdings" panose="05000000000000000000" pitchFamily="2" charset="2"/>
              <a:buChar char="ü"/>
            </a:pPr>
            <a:endParaRPr lang="ro-RO" sz="2800" dirty="0">
              <a:solidFill>
                <a:srgbClr val="FFFF00"/>
              </a:solidFill>
              <a:latin typeface="+mj-lt"/>
            </a:endParaRPr>
          </a:p>
          <a:p>
            <a:pPr marL="457200" lvl="1" indent="0" algn="just">
              <a:buClr>
                <a:srgbClr val="0F5494"/>
              </a:buClr>
              <a:buNone/>
            </a:pPr>
            <a:r>
              <a:rPr lang="vi-VN" sz="2800" dirty="0" smtClean="0">
                <a:solidFill>
                  <a:srgbClr val="FFFF00"/>
                </a:solidFill>
                <a:latin typeface="+mj-lt"/>
              </a:rPr>
              <a:t>AFA-urile </a:t>
            </a:r>
            <a:r>
              <a:rPr lang="vi-VN" sz="2800" dirty="0">
                <a:solidFill>
                  <a:srgbClr val="FFFF00"/>
                </a:solidFill>
                <a:latin typeface="+mj-lt"/>
              </a:rPr>
              <a:t>COPIS sunt împărțite în NAFA și UAFA:</a:t>
            </a:r>
          </a:p>
          <a:p>
            <a:pPr lvl="1" algn="just">
              <a:buClr>
                <a:srgbClr val="0F5494"/>
              </a:buClr>
              <a:buFont typeface="Wingdings" panose="05000000000000000000" pitchFamily="2" charset="2"/>
              <a:buChar char="ü"/>
            </a:pPr>
            <a:endParaRPr lang="vi-VN" sz="2800" dirty="0">
              <a:solidFill>
                <a:srgbClr val="FFFF00"/>
              </a:solidFill>
              <a:latin typeface="+mj-lt"/>
            </a:endParaRPr>
          </a:p>
          <a:p>
            <a:pPr lvl="1" algn="just">
              <a:buClr>
                <a:srgbClr val="0F5494"/>
              </a:buClr>
              <a:buFont typeface="Wingdings" panose="05000000000000000000" pitchFamily="2" charset="2"/>
              <a:buChar char="ü"/>
            </a:pPr>
            <a:r>
              <a:rPr lang="ro-RO" sz="2800" dirty="0" smtClean="0">
                <a:solidFill>
                  <a:srgbClr val="FFFF00"/>
                </a:solidFill>
                <a:latin typeface="+mj-lt"/>
              </a:rPr>
              <a:t>NAFA </a:t>
            </a:r>
            <a:r>
              <a:rPr lang="vi-VN" sz="2800" dirty="0" smtClean="0">
                <a:solidFill>
                  <a:srgbClr val="FFFF00"/>
                </a:solidFill>
                <a:latin typeface="+mj-lt"/>
              </a:rPr>
              <a:t>(Naționale</a:t>
            </a:r>
            <a:r>
              <a:rPr lang="vi-VN" sz="2800" dirty="0">
                <a:solidFill>
                  <a:srgbClr val="FFFF00"/>
                </a:solidFill>
                <a:latin typeface="+mj-lt"/>
              </a:rPr>
              <a:t>), în care bunurile sunt protejate la nivel național și</a:t>
            </a:r>
          </a:p>
          <a:p>
            <a:pPr lvl="1" algn="just">
              <a:buClr>
                <a:srgbClr val="0F5494"/>
              </a:buClr>
              <a:buFont typeface="Wingdings" panose="05000000000000000000" pitchFamily="2" charset="2"/>
              <a:buChar char="ü"/>
            </a:pPr>
            <a:r>
              <a:rPr lang="vi-VN" sz="2800" dirty="0" smtClean="0">
                <a:solidFill>
                  <a:srgbClr val="FFFF00"/>
                </a:solidFill>
                <a:latin typeface="+mj-lt"/>
              </a:rPr>
              <a:t>UA</a:t>
            </a:r>
            <a:r>
              <a:rPr lang="ro-RO" sz="2800" dirty="0" smtClean="0">
                <a:solidFill>
                  <a:srgbClr val="FFFF00"/>
                </a:solidFill>
                <a:latin typeface="+mj-lt"/>
              </a:rPr>
              <a:t>FA</a:t>
            </a:r>
            <a:r>
              <a:rPr lang="vi-VN" sz="2800" dirty="0" smtClean="0">
                <a:solidFill>
                  <a:srgbClr val="FFFF00"/>
                </a:solidFill>
                <a:latin typeface="+mj-lt"/>
              </a:rPr>
              <a:t> </a:t>
            </a:r>
            <a:r>
              <a:rPr lang="vi-VN" sz="2800" dirty="0">
                <a:solidFill>
                  <a:srgbClr val="FFFF00"/>
                </a:solidFill>
                <a:latin typeface="+mj-lt"/>
              </a:rPr>
              <a:t>(</a:t>
            </a:r>
            <a:r>
              <a:rPr lang="vi-VN" sz="2800" dirty="0" smtClean="0">
                <a:solidFill>
                  <a:srgbClr val="FFFF00"/>
                </a:solidFill>
                <a:latin typeface="+mj-lt"/>
              </a:rPr>
              <a:t>Uniun</a:t>
            </a:r>
            <a:r>
              <a:rPr lang="ro-RO" sz="2800" dirty="0" smtClean="0">
                <a:solidFill>
                  <a:srgbClr val="FFFF00"/>
                </a:solidFill>
                <a:latin typeface="+mj-lt"/>
              </a:rPr>
              <a:t>i</a:t>
            </a:r>
            <a:r>
              <a:rPr lang="vi-VN" sz="2800" dirty="0" smtClean="0">
                <a:solidFill>
                  <a:srgbClr val="FFFF00"/>
                </a:solidFill>
                <a:latin typeface="+mj-lt"/>
              </a:rPr>
              <a:t>), </a:t>
            </a:r>
            <a:r>
              <a:rPr lang="vi-VN" sz="2800" dirty="0">
                <a:solidFill>
                  <a:srgbClr val="FFFF00"/>
                </a:solidFill>
                <a:latin typeface="+mj-lt"/>
              </a:rPr>
              <a:t>în care deținătorul drepturilor dorește ca autoritățile vamale ale mai multor state membre să ia măsuri în legătură cu drepturile de proprietate la nivelul întregii Uniuni; UAFA sunt schimbate între statele membre implicate</a:t>
            </a:r>
            <a:endParaRPr lang="en-US" sz="2800" dirty="0">
              <a:solidFill>
                <a:srgbClr val="FFFF00"/>
              </a:solidFill>
              <a:latin typeface="+mj-lt"/>
            </a:endParaRPr>
          </a:p>
          <a:p>
            <a:pPr algn="just"/>
            <a:endParaRPr lang="en-US" dirty="0">
              <a:solidFill>
                <a:srgbClr val="FFFF00"/>
              </a:solidFill>
              <a:latin typeface="+mj-lt"/>
            </a:endParaRPr>
          </a:p>
        </p:txBody>
      </p:sp>
      <p:sp>
        <p:nvSpPr>
          <p:cNvPr id="6" name="Title 1"/>
          <p:cNvSpPr txBox="1">
            <a:spLocks/>
          </p:cNvSpPr>
          <p:nvPr/>
        </p:nvSpPr>
        <p:spPr bwMode="auto">
          <a:xfrm>
            <a:off x="0" y="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ro-RO" dirty="0">
                <a:solidFill>
                  <a:srgbClr val="FFFF00"/>
                </a:solidFill>
              </a:rPr>
              <a:t>PREZENTAREA </a:t>
            </a:r>
            <a:r>
              <a:rPr lang="en-US" dirty="0">
                <a:solidFill>
                  <a:srgbClr val="FFFF00"/>
                </a:solidFill>
              </a:rPr>
              <a:t>COPIS</a:t>
            </a:r>
            <a:br>
              <a:rPr lang="en-US" dirty="0">
                <a:solidFill>
                  <a:srgbClr val="FFFF00"/>
                </a:solidFill>
              </a:rPr>
            </a:br>
            <a:r>
              <a:rPr lang="ro-RO" sz="3200" dirty="0">
                <a:solidFill>
                  <a:srgbClr val="FFFF00"/>
                </a:solidFill>
              </a:rPr>
              <a:t>Obiectivele COPIS</a:t>
            </a:r>
            <a:endParaRPr lang="el-GR" sz="4400" kern="0" dirty="0">
              <a:solidFill>
                <a:srgbClr val="FFFF00"/>
              </a:solidFill>
            </a:endParaRPr>
          </a:p>
        </p:txBody>
      </p:sp>
    </p:spTree>
    <p:extLst>
      <p:ext uri="{BB962C8B-B14F-4D97-AF65-F5344CB8AC3E}">
        <p14:creationId xmlns:p14="http://schemas.microsoft.com/office/powerpoint/2010/main" val="374058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a:bodyPr>
          <a:lstStyle/>
          <a:p>
            <a:pPr algn="just"/>
            <a:endParaRPr lang="en-US" sz="800" dirty="0">
              <a:solidFill>
                <a:srgbClr val="FFFF00"/>
              </a:solidFill>
              <a:latin typeface="+mj-lt"/>
            </a:endParaRPr>
          </a:p>
          <a:p>
            <a:pPr algn="just">
              <a:buClr>
                <a:srgbClr val="0F5494"/>
              </a:buClr>
              <a:buFont typeface="Wingdings" panose="05000000000000000000" pitchFamily="2" charset="2"/>
              <a:buChar char="Ø"/>
            </a:pPr>
            <a:r>
              <a:rPr lang="ro-RO" sz="3200" dirty="0" smtClean="0">
                <a:solidFill>
                  <a:srgbClr val="FFFF00"/>
                </a:solidFill>
                <a:latin typeface="+mj-lt"/>
              </a:rPr>
              <a:t>Baza centrală de date</a:t>
            </a:r>
            <a:r>
              <a:rPr lang="en-US" sz="3200" dirty="0" smtClean="0">
                <a:solidFill>
                  <a:srgbClr val="FFFF00"/>
                </a:solidFill>
                <a:latin typeface="+mj-lt"/>
              </a:rPr>
              <a:t> </a:t>
            </a:r>
            <a:r>
              <a:rPr lang="en-US" sz="3200" dirty="0" err="1">
                <a:solidFill>
                  <a:srgbClr val="FFFF00"/>
                </a:solidFill>
                <a:latin typeface="+mj-lt"/>
              </a:rPr>
              <a:t>va</a:t>
            </a:r>
            <a:r>
              <a:rPr lang="en-US" sz="3200" dirty="0">
                <a:solidFill>
                  <a:srgbClr val="FFFF00"/>
                </a:solidFill>
                <a:latin typeface="+mj-lt"/>
              </a:rPr>
              <a:t> fi </a:t>
            </a:r>
            <a:r>
              <a:rPr lang="en-US" sz="3200" dirty="0" err="1" smtClean="0">
                <a:solidFill>
                  <a:srgbClr val="FFFF00"/>
                </a:solidFill>
                <a:latin typeface="+mj-lt"/>
              </a:rPr>
              <a:t>accesibil</a:t>
            </a:r>
            <a:r>
              <a:rPr lang="ro-RO" sz="3200" dirty="0" smtClean="0">
                <a:solidFill>
                  <a:srgbClr val="FFFF00"/>
                </a:solidFill>
                <a:latin typeface="+mj-lt"/>
              </a:rPr>
              <a:t>ă</a:t>
            </a:r>
            <a:r>
              <a:rPr lang="en-US" sz="3200" dirty="0" smtClean="0">
                <a:solidFill>
                  <a:srgbClr val="FFFF00"/>
                </a:solidFill>
                <a:latin typeface="+mj-lt"/>
              </a:rPr>
              <a:t> </a:t>
            </a:r>
            <a:r>
              <a:rPr lang="en-US" sz="3200" dirty="0" err="1">
                <a:solidFill>
                  <a:srgbClr val="FFFF00"/>
                </a:solidFill>
                <a:latin typeface="+mj-lt"/>
              </a:rPr>
              <a:t>tuturor</a:t>
            </a:r>
            <a:r>
              <a:rPr lang="en-US" sz="3200" dirty="0">
                <a:solidFill>
                  <a:srgbClr val="FFFF00"/>
                </a:solidFill>
                <a:latin typeface="+mj-lt"/>
              </a:rPr>
              <a:t> </a:t>
            </a:r>
            <a:r>
              <a:rPr lang="en-US" sz="3200" dirty="0" err="1">
                <a:solidFill>
                  <a:srgbClr val="FFFF00"/>
                </a:solidFill>
                <a:latin typeface="+mj-lt"/>
              </a:rPr>
              <a:t>statelor</a:t>
            </a:r>
            <a:r>
              <a:rPr lang="en-US" sz="3200" dirty="0">
                <a:solidFill>
                  <a:srgbClr val="FFFF00"/>
                </a:solidFill>
                <a:latin typeface="+mj-lt"/>
              </a:rPr>
              <a:t> </a:t>
            </a:r>
            <a:r>
              <a:rPr lang="en-US" sz="3200" dirty="0" err="1">
                <a:solidFill>
                  <a:srgbClr val="FFFF00"/>
                </a:solidFill>
                <a:latin typeface="+mj-lt"/>
              </a:rPr>
              <a:t>membre</a:t>
            </a:r>
            <a:r>
              <a:rPr lang="en-US" sz="3200" dirty="0">
                <a:solidFill>
                  <a:srgbClr val="FFFF00"/>
                </a:solidFill>
                <a:latin typeface="+mj-lt"/>
              </a:rPr>
              <a:t>, fie </a:t>
            </a:r>
            <a:r>
              <a:rPr lang="en-US" sz="3200" dirty="0" err="1">
                <a:solidFill>
                  <a:srgbClr val="FFFF00"/>
                </a:solidFill>
                <a:latin typeface="+mj-lt"/>
              </a:rPr>
              <a:t>folosind</a:t>
            </a:r>
            <a:r>
              <a:rPr lang="en-US" sz="3200" dirty="0">
                <a:solidFill>
                  <a:srgbClr val="FFFF00"/>
                </a:solidFill>
                <a:latin typeface="+mj-lt"/>
              </a:rPr>
              <a:t> </a:t>
            </a:r>
            <a:r>
              <a:rPr lang="en-US" sz="3200" dirty="0" err="1">
                <a:solidFill>
                  <a:srgbClr val="FFFF00"/>
                </a:solidFill>
                <a:latin typeface="+mj-lt"/>
              </a:rPr>
              <a:t>interfața</a:t>
            </a:r>
            <a:r>
              <a:rPr lang="en-US" sz="3200" dirty="0">
                <a:solidFill>
                  <a:srgbClr val="FFFF00"/>
                </a:solidFill>
                <a:latin typeface="+mj-lt"/>
              </a:rPr>
              <a:t> COPIS </a:t>
            </a:r>
            <a:r>
              <a:rPr lang="en-US" sz="3200" dirty="0" err="1">
                <a:solidFill>
                  <a:srgbClr val="FFFF00"/>
                </a:solidFill>
                <a:latin typeface="+mj-lt"/>
              </a:rPr>
              <a:t>sau</a:t>
            </a:r>
            <a:r>
              <a:rPr lang="en-US" sz="3200" dirty="0">
                <a:solidFill>
                  <a:srgbClr val="FFFF00"/>
                </a:solidFill>
                <a:latin typeface="+mj-lt"/>
              </a:rPr>
              <a:t> </a:t>
            </a:r>
            <a:r>
              <a:rPr lang="en-US" sz="3200" dirty="0" err="1">
                <a:solidFill>
                  <a:srgbClr val="FFFF00"/>
                </a:solidFill>
                <a:latin typeface="+mj-lt"/>
              </a:rPr>
              <a:t>utilizând</a:t>
            </a:r>
            <a:r>
              <a:rPr lang="en-US" sz="3200" dirty="0">
                <a:solidFill>
                  <a:srgbClr val="FFFF00"/>
                </a:solidFill>
                <a:latin typeface="+mj-lt"/>
              </a:rPr>
              <a:t> </a:t>
            </a:r>
            <a:r>
              <a:rPr lang="en-US" sz="3200" dirty="0" err="1">
                <a:solidFill>
                  <a:srgbClr val="FFFF00"/>
                </a:solidFill>
                <a:latin typeface="+mj-lt"/>
              </a:rPr>
              <a:t>interfața</a:t>
            </a:r>
            <a:r>
              <a:rPr lang="en-US" sz="3200" dirty="0">
                <a:solidFill>
                  <a:srgbClr val="FFFF00"/>
                </a:solidFill>
                <a:latin typeface="+mj-lt"/>
              </a:rPr>
              <a:t> System-to-System</a:t>
            </a:r>
          </a:p>
          <a:p>
            <a:pPr algn="just">
              <a:buClr>
                <a:srgbClr val="0F5494"/>
              </a:buClr>
              <a:buFont typeface="Wingdings" panose="05000000000000000000" pitchFamily="2" charset="2"/>
              <a:buChar char="Ø"/>
            </a:pPr>
            <a:endParaRPr lang="en-US" sz="3200" dirty="0">
              <a:solidFill>
                <a:srgbClr val="FFFF00"/>
              </a:solidFill>
              <a:latin typeface="+mj-lt"/>
            </a:endParaRPr>
          </a:p>
          <a:p>
            <a:pPr algn="just">
              <a:buClr>
                <a:srgbClr val="0F5494"/>
              </a:buClr>
              <a:buFont typeface="Wingdings" panose="05000000000000000000" pitchFamily="2" charset="2"/>
              <a:buChar char="Ø"/>
            </a:pPr>
            <a:r>
              <a:rPr lang="en-US" sz="3200" dirty="0" err="1">
                <a:solidFill>
                  <a:srgbClr val="FFFF00"/>
                </a:solidFill>
                <a:latin typeface="+mj-lt"/>
              </a:rPr>
              <a:t>Informațiile</a:t>
            </a:r>
            <a:r>
              <a:rPr lang="en-US" sz="3200" dirty="0">
                <a:solidFill>
                  <a:srgbClr val="FFFF00"/>
                </a:solidFill>
                <a:latin typeface="+mj-lt"/>
              </a:rPr>
              <a:t> </a:t>
            </a:r>
            <a:r>
              <a:rPr lang="en-US" sz="3200" dirty="0" err="1">
                <a:solidFill>
                  <a:srgbClr val="FFFF00"/>
                </a:solidFill>
                <a:latin typeface="+mj-lt"/>
              </a:rPr>
              <a:t>confidențiale</a:t>
            </a:r>
            <a:r>
              <a:rPr lang="en-US" sz="3200" dirty="0">
                <a:solidFill>
                  <a:srgbClr val="FFFF00"/>
                </a:solidFill>
                <a:latin typeface="+mj-lt"/>
              </a:rPr>
              <a:t> din AFA </a:t>
            </a:r>
            <a:r>
              <a:rPr lang="en-US" sz="3200" dirty="0" err="1">
                <a:solidFill>
                  <a:srgbClr val="FFFF00"/>
                </a:solidFill>
                <a:latin typeface="+mj-lt"/>
              </a:rPr>
              <a:t>vor</a:t>
            </a:r>
            <a:r>
              <a:rPr lang="en-US" sz="3200" dirty="0">
                <a:solidFill>
                  <a:srgbClr val="FFFF00"/>
                </a:solidFill>
                <a:latin typeface="+mj-lt"/>
              </a:rPr>
              <a:t> fi </a:t>
            </a:r>
            <a:r>
              <a:rPr lang="en-US" sz="3200" dirty="0" err="1">
                <a:solidFill>
                  <a:srgbClr val="FFFF00"/>
                </a:solidFill>
                <a:latin typeface="+mj-lt"/>
              </a:rPr>
              <a:t>vizibile</a:t>
            </a:r>
            <a:r>
              <a:rPr lang="en-US" sz="3200" dirty="0">
                <a:solidFill>
                  <a:srgbClr val="FFFF00"/>
                </a:solidFill>
                <a:latin typeface="+mj-lt"/>
              </a:rPr>
              <a:t> </a:t>
            </a:r>
            <a:r>
              <a:rPr lang="en-US" sz="3200" dirty="0" err="1">
                <a:solidFill>
                  <a:srgbClr val="FFFF00"/>
                </a:solidFill>
                <a:latin typeface="+mj-lt"/>
              </a:rPr>
              <a:t>numai</a:t>
            </a:r>
            <a:r>
              <a:rPr lang="en-US" sz="3200" dirty="0">
                <a:solidFill>
                  <a:srgbClr val="FFFF00"/>
                </a:solidFill>
                <a:latin typeface="+mj-lt"/>
              </a:rPr>
              <a:t> de </a:t>
            </a:r>
            <a:r>
              <a:rPr lang="en-US" sz="3200" dirty="0" err="1">
                <a:solidFill>
                  <a:srgbClr val="FFFF00"/>
                </a:solidFill>
                <a:latin typeface="+mj-lt"/>
              </a:rPr>
              <a:t>statele</a:t>
            </a:r>
            <a:r>
              <a:rPr lang="en-US" sz="3200" dirty="0">
                <a:solidFill>
                  <a:srgbClr val="FFFF00"/>
                </a:solidFill>
                <a:latin typeface="+mj-lt"/>
              </a:rPr>
              <a:t> </a:t>
            </a:r>
            <a:r>
              <a:rPr lang="en-US" sz="3200" dirty="0" err="1">
                <a:solidFill>
                  <a:srgbClr val="FFFF00"/>
                </a:solidFill>
                <a:latin typeface="+mj-lt"/>
              </a:rPr>
              <a:t>membre</a:t>
            </a:r>
            <a:r>
              <a:rPr lang="en-US" sz="3200" dirty="0">
                <a:solidFill>
                  <a:srgbClr val="FFFF00"/>
                </a:solidFill>
                <a:latin typeface="+mj-lt"/>
              </a:rPr>
              <a:t> implicate</a:t>
            </a:r>
            <a:endParaRPr lang="el-GR" sz="3200" dirty="0">
              <a:solidFill>
                <a:srgbClr val="FFFF00"/>
              </a:solidFill>
              <a:latin typeface="+mj-lt"/>
            </a:endParaRPr>
          </a:p>
        </p:txBody>
      </p:sp>
      <p:sp>
        <p:nvSpPr>
          <p:cNvPr id="6" name="Title 1"/>
          <p:cNvSpPr txBox="1">
            <a:spLocks/>
          </p:cNvSpPr>
          <p:nvPr/>
        </p:nvSpPr>
        <p:spPr bwMode="auto">
          <a:xfrm>
            <a:off x="0" y="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ro-RO" dirty="0">
                <a:solidFill>
                  <a:srgbClr val="FFFF00"/>
                </a:solidFill>
              </a:rPr>
              <a:t>PREZENTAREA </a:t>
            </a:r>
            <a:r>
              <a:rPr lang="en-US" dirty="0">
                <a:solidFill>
                  <a:srgbClr val="FFFF00"/>
                </a:solidFill>
              </a:rPr>
              <a:t>COPIS</a:t>
            </a:r>
            <a:br>
              <a:rPr lang="en-US" dirty="0">
                <a:solidFill>
                  <a:srgbClr val="FFFF00"/>
                </a:solidFill>
              </a:rPr>
            </a:br>
            <a:r>
              <a:rPr lang="ro-RO" sz="3200" dirty="0">
                <a:solidFill>
                  <a:srgbClr val="FFFF00"/>
                </a:solidFill>
              </a:rPr>
              <a:t>Obiectivele COPIS</a:t>
            </a:r>
            <a:endParaRPr lang="el-GR" sz="4400" kern="0" dirty="0">
              <a:solidFill>
                <a:srgbClr val="FFFF00"/>
              </a:solidFill>
            </a:endParaRPr>
          </a:p>
        </p:txBody>
      </p:sp>
    </p:spTree>
    <p:extLst>
      <p:ext uri="{BB962C8B-B14F-4D97-AF65-F5344CB8AC3E}">
        <p14:creationId xmlns:p14="http://schemas.microsoft.com/office/powerpoint/2010/main" val="2045819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ro-RO" dirty="0" smtClean="0">
                <a:solidFill>
                  <a:srgbClr val="FFFF00"/>
                </a:solidFill>
              </a:rPr>
              <a:t>PREZENTAREA COPIS</a:t>
            </a:r>
            <a:r>
              <a:rPr lang="en-US" dirty="0"/>
              <a:t/>
            </a:r>
            <a:br>
              <a:rPr lang="en-US" dirty="0"/>
            </a:br>
            <a:endParaRPr lang="el-GR" sz="2500" dirty="0"/>
          </a:p>
        </p:txBody>
      </p:sp>
      <p:sp>
        <p:nvSpPr>
          <p:cNvPr id="3" name="Content Placeholder 2"/>
          <p:cNvSpPr>
            <a:spLocks noGrp="1"/>
          </p:cNvSpPr>
          <p:nvPr>
            <p:ph idx="1"/>
          </p:nvPr>
        </p:nvSpPr>
        <p:spPr>
          <a:xfrm>
            <a:off x="1443318" y="2187574"/>
            <a:ext cx="10515600" cy="4351338"/>
          </a:xfrm>
        </p:spPr>
        <p:txBody>
          <a:bodyPr/>
          <a:lstStyle/>
          <a:p>
            <a:pPr lvl="1"/>
            <a:r>
              <a:rPr lang="vi-VN" dirty="0">
                <a:solidFill>
                  <a:srgbClr val="FFFF00"/>
                </a:solidFill>
              </a:rPr>
              <a:t>Obiectivele </a:t>
            </a:r>
            <a:r>
              <a:rPr lang="ro-RO" dirty="0">
                <a:solidFill>
                  <a:srgbClr val="FFFF00"/>
                </a:solidFill>
              </a:rPr>
              <a:t>de activitate ale </a:t>
            </a:r>
            <a:r>
              <a:rPr lang="vi-VN" dirty="0">
                <a:solidFill>
                  <a:srgbClr val="FFFF00"/>
                </a:solidFill>
              </a:rPr>
              <a:t>COPIS</a:t>
            </a:r>
            <a:endParaRPr lang="ro-RO" dirty="0">
              <a:solidFill>
                <a:srgbClr val="FFFF00"/>
              </a:solidFill>
            </a:endParaRPr>
          </a:p>
          <a:p>
            <a:pPr marL="457200" lvl="1" indent="0">
              <a:buNone/>
            </a:pPr>
            <a:endParaRPr lang="vi-VN" dirty="0">
              <a:solidFill>
                <a:srgbClr val="FFFF00"/>
              </a:solidFill>
            </a:endParaRPr>
          </a:p>
          <a:p>
            <a:pPr lvl="1"/>
            <a:r>
              <a:rPr lang="vi-VN" dirty="0">
                <a:solidFill>
                  <a:srgbClr val="FF0000"/>
                </a:solidFill>
              </a:rPr>
              <a:t>Conectivitate (Gateway CCN, conexiune directă)</a:t>
            </a:r>
          </a:p>
          <a:p>
            <a:pPr lvl="1"/>
            <a:endParaRPr lang="vi-VN" dirty="0">
              <a:solidFill>
                <a:srgbClr val="FFFF00"/>
              </a:solidFill>
            </a:endParaRPr>
          </a:p>
          <a:p>
            <a:pPr lvl="1"/>
            <a:r>
              <a:rPr lang="vi-VN" dirty="0">
                <a:solidFill>
                  <a:srgbClr val="FFFF00"/>
                </a:solidFill>
              </a:rPr>
              <a:t>Navigare (meniu principal, ghid de utilizare, limbă)</a:t>
            </a:r>
            <a:endParaRPr lang="ro-RO" dirty="0">
              <a:solidFill>
                <a:srgbClr val="FFFF00"/>
              </a:solidFill>
            </a:endParaRPr>
          </a:p>
          <a:p>
            <a:pPr marL="457200" lvl="1" indent="0">
              <a:buNone/>
            </a:pPr>
            <a:endParaRPr lang="hu-HU" dirty="0">
              <a:solidFill>
                <a:srgbClr val="FFFF00"/>
              </a:solidFill>
            </a:endParaRPr>
          </a:p>
          <a:p>
            <a:pPr lvl="1"/>
            <a:r>
              <a:rPr lang="en-US" dirty="0" err="1">
                <a:solidFill>
                  <a:srgbClr val="FFFF00"/>
                </a:solidFill>
              </a:rPr>
              <a:t>Termino</a:t>
            </a:r>
            <a:r>
              <a:rPr lang="ro-RO" dirty="0">
                <a:solidFill>
                  <a:srgbClr val="FFFF00"/>
                </a:solidFill>
              </a:rPr>
              <a:t>logie</a:t>
            </a:r>
            <a:endParaRPr lang="el-GR" dirty="0">
              <a:solidFill>
                <a:srgbClr val="FFFF00"/>
              </a:solidFill>
            </a:endParaRPr>
          </a:p>
        </p:txBody>
      </p:sp>
    </p:spTree>
    <p:extLst>
      <p:ext uri="{BB962C8B-B14F-4D97-AF65-F5344CB8AC3E}">
        <p14:creationId xmlns:p14="http://schemas.microsoft.com/office/powerpoint/2010/main" val="628628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711700"/>
          </a:xfrm>
        </p:spPr>
        <p:txBody>
          <a:bodyPr>
            <a:normAutofit fontScale="90000"/>
          </a:bodyPr>
          <a:lstStyle/>
          <a:p>
            <a:r>
              <a:rPr lang="ro-RO" dirty="0" smtClean="0">
                <a:solidFill>
                  <a:srgbClr val="FFFF00"/>
                </a:solidFill>
              </a:rPr>
              <a:t>PREZENTAREA </a:t>
            </a:r>
            <a:r>
              <a:rPr lang="en-US" dirty="0" smtClean="0">
                <a:solidFill>
                  <a:srgbClr val="FFFF00"/>
                </a:solidFill>
              </a:rPr>
              <a:t>COPIS</a:t>
            </a:r>
            <a:r>
              <a:rPr lang="en-US" dirty="0">
                <a:solidFill>
                  <a:srgbClr val="FFFF00"/>
                </a:solidFill>
              </a:rPr>
              <a:t/>
            </a:r>
            <a:br>
              <a:rPr lang="en-US" dirty="0">
                <a:solidFill>
                  <a:srgbClr val="FFFF00"/>
                </a:solidFill>
              </a:rPr>
            </a:br>
            <a:r>
              <a:rPr lang="en-US" dirty="0">
                <a:solidFill>
                  <a:srgbClr val="FFFF00"/>
                </a:solidFill>
              </a:rPr>
              <a:t> </a:t>
            </a:r>
            <a:r>
              <a:rPr lang="en-US" sz="2500" dirty="0" smtClean="0">
                <a:solidFill>
                  <a:srgbClr val="FFFF00"/>
                </a:solidFill>
              </a:rPr>
              <a:t>Con</a:t>
            </a:r>
            <a:r>
              <a:rPr lang="ro-RO" sz="2500" dirty="0" err="1" smtClean="0">
                <a:solidFill>
                  <a:srgbClr val="FFFF00"/>
                </a:solidFill>
              </a:rPr>
              <a:t>ectivitate</a:t>
            </a:r>
            <a:r>
              <a:rPr lang="en-US" sz="2500" dirty="0" smtClean="0">
                <a:solidFill>
                  <a:srgbClr val="FFFF00"/>
                </a:solidFill>
              </a:rPr>
              <a:t> </a:t>
            </a:r>
            <a:r>
              <a:rPr lang="ro-RO" sz="2500" dirty="0" smtClean="0">
                <a:solidFill>
                  <a:srgbClr val="FFFF00"/>
                </a:solidFill>
              </a:rPr>
              <a:t>și </a:t>
            </a:r>
            <a:r>
              <a:rPr lang="ro-RO" sz="2500" dirty="0" err="1" smtClean="0">
                <a:solidFill>
                  <a:srgbClr val="FFFF00"/>
                </a:solidFill>
              </a:rPr>
              <a:t>Logore</a:t>
            </a:r>
            <a:r>
              <a:rPr lang="en-US" dirty="0">
                <a:solidFill>
                  <a:srgbClr val="FFFF00"/>
                </a:solidFill>
              </a:rPr>
              <a:t/>
            </a:r>
            <a:br>
              <a:rPr lang="en-US" dirty="0">
                <a:solidFill>
                  <a:srgbClr val="FFFF00"/>
                </a:solidFill>
              </a:rPr>
            </a:br>
            <a:endParaRPr lang="el-GR" dirty="0">
              <a:solidFill>
                <a:srgbClr val="FFFF00"/>
              </a:solidFill>
            </a:endParaRPr>
          </a:p>
        </p:txBody>
      </p:sp>
      <p:sp>
        <p:nvSpPr>
          <p:cNvPr id="3" name="Content Placeholder 2"/>
          <p:cNvSpPr>
            <a:spLocks noGrp="1"/>
          </p:cNvSpPr>
          <p:nvPr>
            <p:ph idx="1"/>
          </p:nvPr>
        </p:nvSpPr>
        <p:spPr>
          <a:xfrm>
            <a:off x="1214718" y="3017837"/>
            <a:ext cx="10515600" cy="3521075"/>
          </a:xfrm>
        </p:spPr>
        <p:txBody>
          <a:bodyPr>
            <a:normAutofit/>
          </a:bodyPr>
          <a:lstStyle/>
          <a:p>
            <a:pPr marL="457200" lvl="1" indent="0">
              <a:buNone/>
            </a:pPr>
            <a:r>
              <a:rPr lang="en-US" sz="3000" i="1" dirty="0" err="1" smtClean="0">
                <a:solidFill>
                  <a:srgbClr val="FFFF00"/>
                </a:solidFill>
              </a:rPr>
              <a:t>Conectarea</a:t>
            </a:r>
            <a:r>
              <a:rPr lang="en-US" sz="3000" i="1" dirty="0" smtClean="0">
                <a:solidFill>
                  <a:srgbClr val="FFFF00"/>
                </a:solidFill>
              </a:rPr>
              <a:t> </a:t>
            </a:r>
            <a:r>
              <a:rPr lang="en-US" sz="3000" i="1" dirty="0">
                <a:solidFill>
                  <a:srgbClr val="FFFF00"/>
                </a:solidFill>
              </a:rPr>
              <a:t>la </a:t>
            </a:r>
            <a:r>
              <a:rPr lang="en-US" sz="3000" i="1" dirty="0" err="1">
                <a:solidFill>
                  <a:srgbClr val="FFFF00"/>
                </a:solidFill>
              </a:rPr>
              <a:t>sistem</a:t>
            </a:r>
            <a:r>
              <a:rPr lang="en-US" sz="3000" i="1" dirty="0">
                <a:solidFill>
                  <a:srgbClr val="FFFF00"/>
                </a:solidFill>
              </a:rPr>
              <a:t>:</a:t>
            </a:r>
          </a:p>
          <a:p>
            <a:pPr lvl="1"/>
            <a:endParaRPr lang="en-US" sz="3000" i="1" dirty="0">
              <a:solidFill>
                <a:srgbClr val="FFFF00"/>
              </a:solidFill>
            </a:endParaRPr>
          </a:p>
          <a:p>
            <a:pPr lvl="1"/>
            <a:r>
              <a:rPr lang="en-US" sz="3000" i="1" dirty="0" err="1">
                <a:solidFill>
                  <a:srgbClr val="FFFF00"/>
                </a:solidFill>
              </a:rPr>
              <a:t>Pentru</a:t>
            </a:r>
            <a:r>
              <a:rPr lang="en-US" sz="3000" i="1" dirty="0">
                <a:solidFill>
                  <a:srgbClr val="FFFF00"/>
                </a:solidFill>
              </a:rPr>
              <a:t> </a:t>
            </a:r>
            <a:r>
              <a:rPr lang="en-US" sz="3000" i="1" dirty="0" err="1">
                <a:solidFill>
                  <a:srgbClr val="FFFF00"/>
                </a:solidFill>
              </a:rPr>
              <a:t>utilizatorii</a:t>
            </a:r>
            <a:r>
              <a:rPr lang="en-US" sz="3000" i="1" dirty="0">
                <a:solidFill>
                  <a:srgbClr val="FFFF00"/>
                </a:solidFill>
              </a:rPr>
              <a:t> din </a:t>
            </a:r>
            <a:r>
              <a:rPr lang="en-US" sz="3000" i="1" dirty="0" err="1">
                <a:solidFill>
                  <a:srgbClr val="FFFF00"/>
                </a:solidFill>
              </a:rPr>
              <a:t>statele</a:t>
            </a:r>
            <a:r>
              <a:rPr lang="en-US" sz="3000" i="1" dirty="0">
                <a:solidFill>
                  <a:srgbClr val="FFFF00"/>
                </a:solidFill>
              </a:rPr>
              <a:t> </a:t>
            </a:r>
            <a:r>
              <a:rPr lang="en-US" sz="3000" i="1" dirty="0" err="1">
                <a:solidFill>
                  <a:srgbClr val="FFFF00"/>
                </a:solidFill>
              </a:rPr>
              <a:t>membre</a:t>
            </a:r>
            <a:r>
              <a:rPr lang="en-US" sz="3000" i="1" dirty="0">
                <a:solidFill>
                  <a:srgbClr val="FFFF00"/>
                </a:solidFill>
              </a:rPr>
              <a:t> </a:t>
            </a:r>
            <a:r>
              <a:rPr lang="en-US" sz="3000" i="1" dirty="0" err="1">
                <a:solidFill>
                  <a:srgbClr val="FFFF00"/>
                </a:solidFill>
              </a:rPr>
              <a:t>prin</a:t>
            </a:r>
            <a:r>
              <a:rPr lang="en-US" sz="3000" i="1" dirty="0">
                <a:solidFill>
                  <a:srgbClr val="FFFF00"/>
                </a:solidFill>
              </a:rPr>
              <a:t> </a:t>
            </a:r>
            <a:r>
              <a:rPr lang="en-US" sz="3000" i="1" dirty="0" err="1">
                <a:solidFill>
                  <a:srgbClr val="FFFF00"/>
                </a:solidFill>
              </a:rPr>
              <a:t>intermediul</a:t>
            </a:r>
            <a:r>
              <a:rPr lang="en-US" sz="3000" i="1" dirty="0">
                <a:solidFill>
                  <a:srgbClr val="FFFF00"/>
                </a:solidFill>
              </a:rPr>
              <a:t> </a:t>
            </a:r>
            <a:r>
              <a:rPr lang="en-US" sz="3000" i="1" dirty="0" err="1">
                <a:solidFill>
                  <a:srgbClr val="FFFF00"/>
                </a:solidFill>
              </a:rPr>
              <a:t>unui</a:t>
            </a:r>
            <a:r>
              <a:rPr lang="en-US" sz="3000" i="1" dirty="0">
                <a:solidFill>
                  <a:srgbClr val="FFFF00"/>
                </a:solidFill>
              </a:rPr>
              <a:t> portal CCN</a:t>
            </a:r>
          </a:p>
          <a:p>
            <a:pPr lvl="1"/>
            <a:r>
              <a:rPr lang="en-US" sz="3000" i="1" dirty="0" err="1">
                <a:solidFill>
                  <a:srgbClr val="FFFF00"/>
                </a:solidFill>
              </a:rPr>
              <a:t>Pentru</a:t>
            </a:r>
            <a:r>
              <a:rPr lang="en-US" sz="3000" i="1" dirty="0">
                <a:solidFill>
                  <a:srgbClr val="FFFF00"/>
                </a:solidFill>
              </a:rPr>
              <a:t> </a:t>
            </a:r>
            <a:r>
              <a:rPr lang="en-US" sz="3000" i="1" dirty="0" err="1">
                <a:solidFill>
                  <a:srgbClr val="FFFF00"/>
                </a:solidFill>
              </a:rPr>
              <a:t>utilizatorii</a:t>
            </a:r>
            <a:r>
              <a:rPr lang="en-US" sz="3000" i="1" dirty="0">
                <a:solidFill>
                  <a:srgbClr val="FFFF00"/>
                </a:solidFill>
              </a:rPr>
              <a:t> </a:t>
            </a:r>
            <a:r>
              <a:rPr lang="en-US" sz="3000" i="1" dirty="0" err="1">
                <a:solidFill>
                  <a:srgbClr val="FFFF00"/>
                </a:solidFill>
              </a:rPr>
              <a:t>Comisiei</a:t>
            </a:r>
            <a:r>
              <a:rPr lang="en-US" sz="3000" i="1" dirty="0">
                <a:solidFill>
                  <a:srgbClr val="FFFF00"/>
                </a:solidFill>
              </a:rPr>
              <a:t> </a:t>
            </a:r>
            <a:r>
              <a:rPr lang="en-US" sz="3000" i="1" dirty="0" err="1">
                <a:solidFill>
                  <a:srgbClr val="FFFF00"/>
                </a:solidFill>
              </a:rPr>
              <a:t>prin</a:t>
            </a:r>
            <a:r>
              <a:rPr lang="en-US" sz="3000" i="1" dirty="0">
                <a:solidFill>
                  <a:srgbClr val="FFFF00"/>
                </a:solidFill>
              </a:rPr>
              <a:t> </a:t>
            </a:r>
            <a:r>
              <a:rPr lang="en-US" sz="3000" i="1" dirty="0" err="1">
                <a:solidFill>
                  <a:srgbClr val="FFFF00"/>
                </a:solidFill>
              </a:rPr>
              <a:t>intermediul</a:t>
            </a:r>
            <a:r>
              <a:rPr lang="en-US" sz="3000" i="1" dirty="0">
                <a:solidFill>
                  <a:srgbClr val="FFFF00"/>
                </a:solidFill>
              </a:rPr>
              <a:t> </a:t>
            </a:r>
            <a:r>
              <a:rPr lang="en-US" sz="3000" i="1" dirty="0" err="1">
                <a:solidFill>
                  <a:srgbClr val="FFFF00"/>
                </a:solidFill>
              </a:rPr>
              <a:t>serverului</a:t>
            </a:r>
            <a:r>
              <a:rPr lang="en-US" sz="3000" i="1" dirty="0">
                <a:solidFill>
                  <a:srgbClr val="FFFF00"/>
                </a:solidFill>
              </a:rPr>
              <a:t> de </a:t>
            </a:r>
            <a:r>
              <a:rPr lang="en-US" sz="3000" i="1" dirty="0" err="1">
                <a:solidFill>
                  <a:srgbClr val="FFFF00"/>
                </a:solidFill>
              </a:rPr>
              <a:t>aplicații</a:t>
            </a:r>
            <a:endParaRPr lang="el-GR" sz="3000" b="0" i="1" dirty="0">
              <a:solidFill>
                <a:srgbClr val="FFFF00"/>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9472" y="243488"/>
            <a:ext cx="6136830" cy="2742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4725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Kék–zöld">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1. egyéni sé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993</Words>
  <Application>Microsoft Office PowerPoint</Application>
  <PresentationFormat>Widescreen</PresentationFormat>
  <Paragraphs>180</Paragraphs>
  <Slides>29</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ＭＳ Ｐゴシック</vt:lpstr>
      <vt:lpstr>Arial</vt:lpstr>
      <vt:lpstr>Calibri</vt:lpstr>
      <vt:lpstr>Tahoma</vt:lpstr>
      <vt:lpstr>Verdana</vt:lpstr>
      <vt:lpstr>Wingdings</vt:lpstr>
      <vt:lpstr>Office-téma</vt:lpstr>
      <vt:lpstr>COPIS Seminar pentru Autoritățile Vamale</vt:lpstr>
      <vt:lpstr>PREZENTAREA COPIS</vt:lpstr>
      <vt:lpstr>PREZENTAREA COPIS Obiectivele COPIS</vt:lpstr>
      <vt:lpstr>PREZENTAREA COPIS Obiectivele COPIS</vt:lpstr>
      <vt:lpstr>PowerPoint Presentation</vt:lpstr>
      <vt:lpstr>PowerPoint Presentation</vt:lpstr>
      <vt:lpstr>PowerPoint Presentation</vt:lpstr>
      <vt:lpstr>PREZENTAREA COPIS </vt:lpstr>
      <vt:lpstr>PREZENTAREA COPIS  Conectivitate și Logore </vt:lpstr>
      <vt:lpstr>PREZENTAREA COPIS  Conectivitate și Logore</vt:lpstr>
      <vt:lpstr>PREZENTAREA COPIS </vt:lpstr>
      <vt:lpstr>PREZENTAREA COPIS Navigare – Arborele de navigare</vt:lpstr>
      <vt:lpstr>PREZENTAREA COPIS Navigare –Editarea datelor</vt:lpstr>
      <vt:lpstr>Navigare – Opțiuni de editare</vt:lpstr>
      <vt:lpstr>Navigare - browser de date</vt:lpstr>
      <vt:lpstr>PREZENTAREA COPIS </vt:lpstr>
      <vt:lpstr>Terminologie</vt:lpstr>
      <vt:lpstr>Terminologie</vt:lpstr>
      <vt:lpstr>Management PreAFA Ce este pre-AFA?</vt:lpstr>
      <vt:lpstr>PreAFA APLICAȚIE PENTRU ACȚIUNE exemplu</vt:lpstr>
      <vt:lpstr>MANAGEMENTUL AFA  </vt:lpstr>
      <vt:lpstr>ACȚIUNI AFA Detalii printate AFA</vt:lpstr>
      <vt:lpstr>MANAGEMENTUL ÎNCĂLCĂRII</vt:lpstr>
      <vt:lpstr>MANAGEMENTUL ÎNCĂLCĂRII Ce este o încălcare?</vt:lpstr>
      <vt:lpstr>PowerPoint Presentation</vt:lpstr>
      <vt:lpstr>PowerPoint Presentation</vt:lpstr>
      <vt:lpstr>PowerPoint Presentation</vt:lpstr>
      <vt:lpstr>PowerPoint Presentation</vt:lpstr>
      <vt:lpstr>PowerPoint Presentation</vt:lpstr>
    </vt:vector>
  </TitlesOfParts>
  <Company>Nemzeti Adó- és Vámhivatal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COPIS  Training for Customs Officers</dc:title>
  <dc:creator>Almási Gyula</dc:creator>
  <cp:lastModifiedBy>Olga M</cp:lastModifiedBy>
  <cp:revision>17</cp:revision>
  <dcterms:created xsi:type="dcterms:W3CDTF">2018-02-16T11:21:42Z</dcterms:created>
  <dcterms:modified xsi:type="dcterms:W3CDTF">2018-02-19T09:07:48Z</dcterms:modified>
</cp:coreProperties>
</file>