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6" r:id="rId2"/>
    <p:sldMasterId id="2147483691" r:id="rId3"/>
  </p:sldMasterIdLst>
  <p:notesMasterIdLst>
    <p:notesMasterId r:id="rId28"/>
  </p:notesMasterIdLst>
  <p:sldIdLst>
    <p:sldId id="344" r:id="rId4"/>
    <p:sldId id="318" r:id="rId5"/>
    <p:sldId id="266" r:id="rId6"/>
    <p:sldId id="262" r:id="rId7"/>
    <p:sldId id="316" r:id="rId8"/>
    <p:sldId id="270" r:id="rId9"/>
    <p:sldId id="315" r:id="rId10"/>
    <p:sldId id="322" r:id="rId11"/>
    <p:sldId id="268" r:id="rId12"/>
    <p:sldId id="340" r:id="rId13"/>
    <p:sldId id="306" r:id="rId14"/>
    <p:sldId id="320" r:id="rId15"/>
    <p:sldId id="321" r:id="rId16"/>
    <p:sldId id="283" r:id="rId17"/>
    <p:sldId id="296" r:id="rId18"/>
    <p:sldId id="297" r:id="rId19"/>
    <p:sldId id="308" r:id="rId20"/>
    <p:sldId id="331" r:id="rId21"/>
    <p:sldId id="312" r:id="rId22"/>
    <p:sldId id="341" r:id="rId23"/>
    <p:sldId id="342" r:id="rId24"/>
    <p:sldId id="343" r:id="rId25"/>
    <p:sldId id="337" r:id="rId26"/>
    <p:sldId id="298" r:id="rId27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hu-HU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A0DD7E8-E32D-424F-A5A1-013E2C9EDDEE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73713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E2A89B-16BF-4406-8D94-0FAB9082DBAD}" type="slidenum">
              <a:rPr lang="hu-HU">
                <a:solidFill>
                  <a:srgbClr val="000000"/>
                </a:solidFill>
              </a:rPr>
              <a:pPr/>
              <a:t>20</a:t>
            </a:fld>
            <a:endParaRPr lang="hu-HU">
              <a:solidFill>
                <a:srgbClr val="000000"/>
              </a:solidFill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03213"/>
            <a:ext cx="1588" cy="1587"/>
          </a:xfrm>
          <a:solidFill>
            <a:srgbClr val="FFFFFF"/>
          </a:solidFill>
          <a:ln/>
        </p:spPr>
      </p:sp>
      <p:sp>
        <p:nvSpPr>
          <p:cNvPr id="3174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ln/>
        </p:spPr>
        <p:txBody>
          <a:bodyPr wrap="none" anchor="ctr"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0579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33A95D-B8DC-4606-A03E-04279A849DD0}" type="slidenum">
              <a:rPr lang="hu-HU">
                <a:solidFill>
                  <a:srgbClr val="000000"/>
                </a:solidFill>
              </a:rPr>
              <a:pPr/>
              <a:t>21</a:t>
            </a:fld>
            <a:endParaRPr lang="hu-HU">
              <a:solidFill>
                <a:srgbClr val="000000"/>
              </a:solidFill>
            </a:endParaRP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03213"/>
            <a:ext cx="1588" cy="1587"/>
          </a:xfrm>
          <a:solidFill>
            <a:srgbClr val="FFFFFF"/>
          </a:solidFill>
          <a:ln/>
        </p:spPr>
      </p:sp>
      <p:sp>
        <p:nvSpPr>
          <p:cNvPr id="3379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ln/>
        </p:spPr>
        <p:txBody>
          <a:bodyPr wrap="none" anchor="ctr"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8858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4A1D1F-D55C-4ED7-BA72-544C4E6E82C9}" type="slidenum">
              <a:rPr lang="hu-HU">
                <a:solidFill>
                  <a:srgbClr val="000000"/>
                </a:solidFill>
              </a:rPr>
              <a:pPr/>
              <a:t>22</a:t>
            </a:fld>
            <a:endParaRPr lang="hu-HU">
              <a:solidFill>
                <a:srgbClr val="000000"/>
              </a:solidFill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03213"/>
            <a:ext cx="1588" cy="1587"/>
          </a:xfrm>
          <a:solidFill>
            <a:srgbClr val="FFFFFF"/>
          </a:solidFill>
          <a:ln/>
        </p:spPr>
      </p:sp>
      <p:sp>
        <p:nvSpPr>
          <p:cNvPr id="35843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ln/>
        </p:spPr>
        <p:txBody>
          <a:bodyPr wrap="none" anchor="ctr"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4701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529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0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0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0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0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530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0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0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0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0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0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1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1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1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1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1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1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1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1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1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1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532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2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2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2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2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2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2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2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2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2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3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3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3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3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533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5533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533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533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55338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55339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55340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5341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5342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D9E077C-F0C9-40C9-9CBD-41E919403692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AD0B31-7CDA-4B38-AC41-2C50F503E1EE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0BEB0F-9410-4CA1-B600-99F6BBB5BA2B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5B6D1BF-8356-4B42-8E1C-49EB4049596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Cím, tartalo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4C5C7DA-971A-413F-805E-30CAEA26E9F8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Cím, ábra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ClipArt-elem helye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58DB565-C3D6-4DE7-93B7-E2CC0ABE3130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Cím és 4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59ADE8D-1515-4C21-9CFA-132D7B348376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F73B27E-32A3-4559-84AB-3BE3D82B3B3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B660A-EFC1-4E22-9856-B659B27DE7EE}" type="datetime1">
              <a:rPr lang="hu-HU"/>
              <a:pPr>
                <a:defRPr/>
              </a:pPr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22BB3-1C3F-46A4-95BE-A0BEC5620C5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5119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49CE7-1876-4F4C-8823-729835E54459}" type="datetime1">
              <a:rPr lang="hu-HU"/>
              <a:pPr>
                <a:defRPr/>
              </a:pPr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2E868-A88D-4F83-8D9A-313FB7441AD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267571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D9985-B39A-453E-974B-B8F483AA24A9}" type="datetime1">
              <a:rPr lang="hu-HU"/>
              <a:pPr>
                <a:defRPr/>
              </a:pPr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55D43-A59F-4560-9868-0A34EC1414E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271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0F1AC-1FB4-4B57-8DA4-1536325B3AA4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59017-CBC0-4B59-A9BF-E418CCBA5DC1}" type="datetime1">
              <a:rPr lang="hu-HU"/>
              <a:pPr>
                <a:defRPr/>
              </a:pPr>
              <a:t>2018. 02. 19.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3B1A5-480C-4533-B0FD-02238D48BC1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84745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D507-BA33-4A54-A667-53597869CAAF}" type="datetime1">
              <a:rPr lang="hu-HU"/>
              <a:pPr>
                <a:defRPr/>
              </a:pPr>
              <a:t>2018. 02. 19.</a:t>
            </a:fld>
            <a:endParaRPr lang="hu-HU"/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213DF-4AF4-4CCC-9D04-B2D1FA0A6BF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35744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172B1-C350-4B32-97C3-C84EF7FBCB29}" type="datetime1">
              <a:rPr lang="hu-HU"/>
              <a:pPr>
                <a:defRPr/>
              </a:pPr>
              <a:t>2018. 02. 19.</a:t>
            </a:fld>
            <a:endParaRPr lang="hu-HU"/>
          </a:p>
        </p:txBody>
      </p:sp>
      <p:sp>
        <p:nvSpPr>
          <p:cNvPr id="4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6F414-4197-477E-BFF1-69D5D8B60C8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603401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1DD87-46BB-430C-922A-FDD12024CB45}" type="datetime1">
              <a:rPr lang="hu-HU"/>
              <a:pPr>
                <a:defRPr/>
              </a:pPr>
              <a:t>2018. 02. 19.</a:t>
            </a:fld>
            <a:endParaRPr lang="hu-HU"/>
          </a:p>
        </p:txBody>
      </p:sp>
      <p:sp>
        <p:nvSpPr>
          <p:cNvPr id="3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EEE4D-792F-4359-B101-51E6955B0F8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397913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C92F1-DCDA-4F31-A23C-012B2D1F88CD}" type="datetime1">
              <a:rPr lang="hu-HU"/>
              <a:pPr>
                <a:defRPr/>
              </a:pPr>
              <a:t>2018. 02. 19.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33C33-0D32-4B14-8D9B-A08FD5C308B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2951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5149C-C0BA-4E6B-B45B-B05AE615A490}" type="datetime1">
              <a:rPr lang="hu-HU"/>
              <a:pPr>
                <a:defRPr/>
              </a:pPr>
              <a:t>2018. 02. 19.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E2C9A-98A9-4392-AE11-2CEE6D4E6E6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56783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FA2C1-AF8D-4584-A943-D29999FF8BC4}" type="datetime1">
              <a:rPr lang="hu-HU"/>
              <a:pPr>
                <a:defRPr/>
              </a:pPr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8699F-8C8E-4A4A-933B-866F2DB9EF2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85808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F8D72-58C1-49A6-B5D9-D15BB1DDA54B}" type="datetime1">
              <a:rPr lang="hu-HU"/>
              <a:pPr>
                <a:defRPr/>
              </a:pPr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42542-D4E5-45F4-B296-F50A4A3111E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0589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/>
          </p:nvPr>
        </p:nvSpPr>
        <p:spPr>
          <a:xfrm>
            <a:off x="457200" y="928688"/>
            <a:ext cx="8229600" cy="51974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3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ADCBF-023A-44FA-904C-970AC43066EB}" type="datetime1">
              <a:rPr lang="hu-HU"/>
              <a:pPr>
                <a:defRPr/>
              </a:pPr>
              <a:t>2018. 02. 19.</a:t>
            </a:fld>
            <a:endParaRPr lang="hu-HU"/>
          </a:p>
        </p:txBody>
      </p:sp>
      <p:sp>
        <p:nvSpPr>
          <p:cNvPr id="4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1880-81E5-4750-979F-EEB41B03C83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02442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C830-C5FF-4D0F-B058-CCED340FD026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5145-2D8E-4D67-9BC3-341F2EBCDF5A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394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BCDF8-AE04-4B5E-9967-9483B800A15D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C830-C5FF-4D0F-B058-CCED340FD026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5145-2D8E-4D67-9BC3-341F2EBCDF5A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636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C830-C5FF-4D0F-B058-CCED340FD026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5145-2D8E-4D67-9BC3-341F2EBCDF5A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3545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C830-C5FF-4D0F-B058-CCED340FD026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5145-2D8E-4D67-9BC3-341F2EBCDF5A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5094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C830-C5FF-4D0F-B058-CCED340FD026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5145-2D8E-4D67-9BC3-341F2EBCDF5A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424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C830-C5FF-4D0F-B058-CCED340FD026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5145-2D8E-4D67-9BC3-341F2EBCDF5A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2260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C830-C5FF-4D0F-B058-CCED340FD026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5145-2D8E-4D67-9BC3-341F2EBCDF5A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3011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C830-C5FF-4D0F-B058-CCED340FD026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5145-2D8E-4D67-9BC3-341F2EBCDF5A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8132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C830-C5FF-4D0F-B058-CCED340FD026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5145-2D8E-4D67-9BC3-341F2EBCDF5A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9291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C830-C5FF-4D0F-B058-CCED340FD026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5145-2D8E-4D67-9BC3-341F2EBCDF5A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1557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C830-C5FF-4D0F-B058-CCED340FD026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5145-2D8E-4D67-9BC3-341F2EBCDF5A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60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B5B9C-26B7-4FFD-A86A-808558FD13CC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6DEC12-F98C-4405-8FCA-049F6119019B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44203-7258-4B4F-87C6-CA34F20D9B68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F89D90-E6C0-4814-A1EF-D38E265B7D36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7689B-A8C6-426E-B3E8-8A174D04F104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34710D-FF51-499F-9EB1-4C1F55EEE15C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image" Target="../media/image5.wmf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image" Target="../media/image4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427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7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7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7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7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428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8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8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8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8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8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8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8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8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8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9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9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9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9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9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9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429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9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9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29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30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30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30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30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30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30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30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30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30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30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5431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grpSp>
          <p:nvGrpSpPr>
            <p:cNvPr id="5431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431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431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54314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5431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54316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hu-HU"/>
          </a:p>
        </p:txBody>
      </p:sp>
      <p:sp>
        <p:nvSpPr>
          <p:cNvPr id="54317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hu-HU"/>
          </a:p>
        </p:txBody>
      </p:sp>
      <p:sp>
        <p:nvSpPr>
          <p:cNvPr id="54318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94D196B-C58C-4E85-B924-3022C2AAF689}" type="slidenum">
              <a:rPr lang="hu-HU"/>
              <a:pPr/>
              <a:t>‹#›</a:t>
            </a:fld>
            <a:endParaRPr lang="hu-H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8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9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20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20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20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20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20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ím hely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Szöveg hely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AE8E9C03-2ACA-4E32-A3FD-00848313E2D5}" type="datetime1">
              <a:rPr lang="hu-HU"/>
              <a:pPr>
                <a:defRPr/>
              </a:pPr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EE6C0D52-AD1B-4CB9-BF51-2DB3E85853C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pic>
        <p:nvPicPr>
          <p:cNvPr id="1031" name="Picture 2" descr="C:\Documents and Settings\Tibi\Asztal\KulugyMiniszterium\Miniszterium\EU_wire_col.wm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477838" y="-1285875"/>
            <a:ext cx="9621838" cy="990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9" descr="Col_EU.wmf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429500" y="285750"/>
            <a:ext cx="1500188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0354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ransition spd="slow">
    <p:fad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D1DC830-C5FF-4D0F-B058-CCED340FD026}" type="datetimeFigureOut">
              <a:rPr lang="hu-HU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2018. 02. 19.</a:t>
            </a:fld>
            <a:endParaRPr lang="hu-HU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hu-HU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7305145-2D8E-4D67-9BC3-341F2EBCDF5A}" type="slidenum">
              <a:rPr lang="hu-HU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hu-HU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0472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6907" y="2670002"/>
            <a:ext cx="7601918" cy="151799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sz="4400" b="1" dirty="0" err="1">
                <a:solidFill>
                  <a:srgbClr val="FFFFFF"/>
                </a:solidFill>
                <a:latin typeface="Verdana" pitchFamily="34" charset="0"/>
              </a:rPr>
              <a:t>Managementul</a:t>
            </a:r>
            <a:r>
              <a:rPr lang="en-GB" sz="4400" b="1" dirty="0">
                <a:solidFill>
                  <a:srgbClr val="FFFFFF"/>
                </a:solidFill>
                <a:latin typeface="Verdana" pitchFamily="34" charset="0"/>
              </a:rPr>
              <a:t> </a:t>
            </a:r>
            <a:r>
              <a:rPr lang="en-GB" sz="4400" b="1" dirty="0" err="1">
                <a:solidFill>
                  <a:srgbClr val="FFFFFF"/>
                </a:solidFill>
                <a:latin typeface="Verdana" pitchFamily="34" charset="0"/>
              </a:rPr>
              <a:t>riscu</a:t>
            </a:r>
            <a:r>
              <a:rPr lang="ro-RO" sz="4400" b="1" dirty="0" err="1">
                <a:solidFill>
                  <a:srgbClr val="FFFFFF"/>
                </a:solidFill>
                <a:latin typeface="Verdana" pitchFamily="34" charset="0"/>
              </a:rPr>
              <a:t>rilor</a:t>
            </a:r>
            <a:r>
              <a:rPr lang="en-GB" sz="4400" b="1" dirty="0">
                <a:solidFill>
                  <a:srgbClr val="FFFFFF"/>
                </a:solidFill>
                <a:latin typeface="Verdana" pitchFamily="34" charset="0"/>
              </a:rPr>
              <a:t> </a:t>
            </a:r>
            <a:r>
              <a:rPr lang="ro-RO" sz="4400" b="1" dirty="0">
                <a:solidFill>
                  <a:srgbClr val="FFFFFF"/>
                </a:solidFill>
                <a:latin typeface="Verdana" pitchFamily="34" charset="0"/>
              </a:rPr>
              <a:t/>
            </a:r>
            <a:br>
              <a:rPr lang="ro-RO" sz="4400" b="1" dirty="0">
                <a:solidFill>
                  <a:srgbClr val="FFFFFF"/>
                </a:solidFill>
                <a:latin typeface="Verdana" pitchFamily="34" charset="0"/>
              </a:rPr>
            </a:br>
            <a:r>
              <a:rPr lang="ro-RO" sz="4400" b="1" dirty="0">
                <a:solidFill>
                  <a:srgbClr val="FFFFFF"/>
                </a:solidFill>
                <a:latin typeface="Verdana" pitchFamily="34" charset="0"/>
              </a:rPr>
              <a:t>și analizei</a:t>
            </a:r>
            <a:endParaRPr lang="bs-Latn-BA" altLang="en-US" b="1" dirty="0">
              <a:solidFill>
                <a:schemeClr val="accent1">
                  <a:lumMod val="50000"/>
                </a:schemeClr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6907" y="4425736"/>
            <a:ext cx="7601918" cy="1429718"/>
          </a:xfrm>
        </p:spPr>
        <p:txBody>
          <a:bodyPr>
            <a:normAutofit/>
          </a:bodyPr>
          <a:lstStyle/>
          <a:p>
            <a:pPr algn="l">
              <a:defRPr/>
            </a:pPr>
            <a:endParaRPr lang="en-US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defRPr/>
            </a:pPr>
            <a:r>
              <a:rPr lang="ro-MD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Gyula </a:t>
            </a:r>
            <a:r>
              <a:rPr lang="ro-MD" sz="2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Almasi</a:t>
            </a:r>
            <a:endParaRPr lang="en-US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defRPr/>
            </a:pPr>
            <a:r>
              <a:rPr lang="en-US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Chisinau</a:t>
            </a:r>
            <a:r>
              <a:rPr lang="en-US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Februarie</a:t>
            </a:r>
            <a:r>
              <a:rPr lang="en-US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2018</a:t>
            </a:r>
            <a:endParaRPr lang="bs-Latn-BA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42088"/>
            <a:ext cx="9143999" cy="159006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8792" y="2034370"/>
            <a:ext cx="15744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project is funded by</a:t>
            </a:r>
          </a:p>
          <a:p>
            <a:pPr algn="ctr"/>
            <a:r>
              <a:rPr lang="en-US" sz="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European Union</a:t>
            </a:r>
          </a:p>
        </p:txBody>
      </p:sp>
      <p:pic>
        <p:nvPicPr>
          <p:cNvPr id="12" name="Picture 1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172" y="1247721"/>
            <a:ext cx="881912" cy="78664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5344" y="1140119"/>
            <a:ext cx="1201338" cy="86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618861"/>
      </p:ext>
    </p:extLst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>
                <a:latin typeface="Verdana" pitchFamily="34" charset="0"/>
              </a:rPr>
              <a:t>Trend…</a:t>
            </a:r>
            <a:endParaRPr lang="en-GB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30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251520" y="225514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3600" dirty="0" smtClean="0">
                <a:latin typeface="Calibri" pitchFamily="34" charset="0"/>
              </a:rPr>
              <a:t>După analiza riscurilor…</a:t>
            </a:r>
            <a:endParaRPr lang="en-GB" sz="3600" dirty="0">
              <a:latin typeface="Calibri" pitchFamily="34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827584" y="661295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600" dirty="0" smtClean="0">
                <a:latin typeface="Calibri" pitchFamily="34" charset="0"/>
              </a:rPr>
              <a:t>                                               </a:t>
            </a:r>
            <a:r>
              <a:rPr lang="en-GB" sz="3600" dirty="0" smtClean="0">
                <a:latin typeface="Calibri" pitchFamily="34" charset="0"/>
              </a:rPr>
              <a:t>...</a:t>
            </a:r>
            <a:r>
              <a:rPr lang="ro-RO" sz="3600" dirty="0" smtClean="0">
                <a:latin typeface="Calibri" pitchFamily="34" charset="0"/>
              </a:rPr>
              <a:t>probabil</a:t>
            </a:r>
            <a:endParaRPr lang="en-GB" sz="3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o-RO" dirty="0" smtClean="0">
                <a:latin typeface="Verdana" pitchFamily="34" charset="0"/>
              </a:rPr>
              <a:t>Pe drum…</a:t>
            </a:r>
            <a:endParaRPr lang="en-GB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80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625" y="571500"/>
            <a:ext cx="8229600" cy="1139825"/>
          </a:xfrm>
        </p:spPr>
        <p:txBody>
          <a:bodyPr anchorCtr="1"/>
          <a:lstStyle/>
          <a:p>
            <a:r>
              <a:rPr lang="ro-RO" sz="4000" b="1" dirty="0" smtClean="0">
                <a:latin typeface="Verdana" pitchFamily="34" charset="0"/>
              </a:rPr>
              <a:t>Provocări vamale</a:t>
            </a:r>
            <a:endParaRPr lang="en-GB" sz="4000" b="1" dirty="0">
              <a:latin typeface="Verdana" pitchFamily="34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8625" y="2327275"/>
            <a:ext cx="8358188" cy="3838029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GB" dirty="0" err="1" smtClean="0">
                <a:solidFill>
                  <a:srgbClr val="FFFF00"/>
                </a:solidFill>
                <a:latin typeface="Verdana" pitchFamily="34" charset="0"/>
              </a:rPr>
              <a:t>Nicio</a:t>
            </a:r>
            <a:r>
              <a:rPr lang="en-GB" dirty="0" smtClean="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en-GB" dirty="0" err="1">
                <a:solidFill>
                  <a:srgbClr val="FFFF00"/>
                </a:solidFill>
                <a:latin typeface="Verdana" pitchFamily="34" charset="0"/>
              </a:rPr>
              <a:t>informație</a:t>
            </a:r>
            <a:r>
              <a:rPr lang="en-GB" dirty="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en-GB" dirty="0" err="1">
                <a:solidFill>
                  <a:srgbClr val="FFFF00"/>
                </a:solidFill>
                <a:latin typeface="Verdana" pitchFamily="34" charset="0"/>
              </a:rPr>
              <a:t>înainte</a:t>
            </a:r>
            <a:r>
              <a:rPr lang="en-GB" dirty="0">
                <a:solidFill>
                  <a:srgbClr val="FFFF00"/>
                </a:solidFill>
                <a:latin typeface="Verdana" pitchFamily="34" charset="0"/>
              </a:rPr>
              <a:t> de </a:t>
            </a:r>
            <a:r>
              <a:rPr lang="en-GB" dirty="0" err="1">
                <a:solidFill>
                  <a:srgbClr val="FFFF00"/>
                </a:solidFill>
                <a:latin typeface="Verdana" pitchFamily="34" charset="0"/>
              </a:rPr>
              <a:t>sosire</a:t>
            </a:r>
            <a:r>
              <a:rPr lang="en-GB" dirty="0">
                <a:solidFill>
                  <a:srgbClr val="FFFF00"/>
                </a:solidFill>
                <a:latin typeface="Verdana" pitchFamily="34" charset="0"/>
              </a:rPr>
              <a:t> - 24/7</a:t>
            </a:r>
            <a:endParaRPr lang="en-GB" dirty="0" smtClean="0">
              <a:solidFill>
                <a:srgbClr val="FFFF00"/>
              </a:solidFill>
              <a:latin typeface="Verdana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GB" dirty="0">
                <a:solidFill>
                  <a:srgbClr val="FFFF00"/>
                </a:solidFill>
                <a:latin typeface="Verdana" pitchFamily="34" charset="0"/>
              </a:rPr>
              <a:t>Camion "</a:t>
            </a:r>
            <a:r>
              <a:rPr lang="en-GB" dirty="0" err="1" smtClean="0">
                <a:solidFill>
                  <a:srgbClr val="FFFF00"/>
                </a:solidFill>
                <a:latin typeface="Verdana" pitchFamily="34" charset="0"/>
              </a:rPr>
              <a:t>sacrificat</a:t>
            </a:r>
            <a:r>
              <a:rPr lang="en-GB" dirty="0" smtClean="0">
                <a:solidFill>
                  <a:srgbClr val="FFFF00"/>
                </a:solidFill>
                <a:latin typeface="Verdana" pitchFamily="34" charset="0"/>
              </a:rPr>
              <a:t>„</a:t>
            </a:r>
            <a:r>
              <a:rPr lang="ro-RO" dirty="0" smtClean="0">
                <a:solidFill>
                  <a:srgbClr val="FFFF00"/>
                </a:solidFill>
                <a:latin typeface="Verdana" pitchFamily="34" charset="0"/>
              </a:rPr>
              <a:t> la Vamă - pierdut</a:t>
            </a:r>
            <a:endParaRPr lang="en-GB" dirty="0" smtClean="0">
              <a:solidFill>
                <a:srgbClr val="FFFF00"/>
              </a:solidFill>
              <a:latin typeface="Verdana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vi-VN" dirty="0" smtClean="0">
                <a:solidFill>
                  <a:srgbClr val="FFFF00"/>
                </a:solidFill>
                <a:latin typeface="Verdana" pitchFamily="34" charset="0"/>
              </a:rPr>
              <a:t>Presiune </a:t>
            </a:r>
            <a:r>
              <a:rPr lang="vi-VN" dirty="0">
                <a:solidFill>
                  <a:srgbClr val="FFFF00"/>
                </a:solidFill>
                <a:latin typeface="Verdana" pitchFamily="34" charset="0"/>
              </a:rPr>
              <a:t>de timp: </a:t>
            </a:r>
            <a:r>
              <a:rPr lang="ro-RO" dirty="0" smtClean="0">
                <a:solidFill>
                  <a:srgbClr val="FFFF00"/>
                </a:solidFill>
                <a:latin typeface="Verdana" pitchFamily="34" charset="0"/>
              </a:rPr>
              <a:t>perioada</a:t>
            </a:r>
            <a:r>
              <a:rPr lang="vi-VN" dirty="0" smtClean="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vi-VN" dirty="0">
                <a:solidFill>
                  <a:srgbClr val="FFFF00"/>
                </a:solidFill>
                <a:latin typeface="Verdana" pitchFamily="34" charset="0"/>
              </a:rPr>
              <a:t>de vară sau alt motiv</a:t>
            </a:r>
            <a:endParaRPr lang="hu-HU" dirty="0">
              <a:solidFill>
                <a:srgbClr val="FFFF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74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 smtClean="0">
                <a:latin typeface="Verdana" pitchFamily="34" charset="0"/>
              </a:rPr>
              <a:t>Studiu</a:t>
            </a:r>
            <a:r>
              <a:rPr lang="hu-HU" dirty="0" smtClean="0">
                <a:latin typeface="Verdana" pitchFamily="34" charset="0"/>
              </a:rPr>
              <a:t> de </a:t>
            </a:r>
            <a:r>
              <a:rPr lang="hu-HU" dirty="0" err="1" smtClean="0">
                <a:latin typeface="Verdana" pitchFamily="34" charset="0"/>
              </a:rPr>
              <a:t>caz</a:t>
            </a:r>
            <a:r>
              <a:rPr lang="hu-HU" dirty="0" smtClean="0">
                <a:latin typeface="Verdana" pitchFamily="34" charset="0"/>
              </a:rPr>
              <a:t> I.</a:t>
            </a:r>
            <a:endParaRPr lang="en-GB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sz="5000" dirty="0" smtClean="0"/>
              <a:t>Procedură</a:t>
            </a:r>
            <a:endParaRPr lang="en-GB" sz="5000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o-RO" sz="3600" dirty="0" smtClean="0">
                <a:solidFill>
                  <a:srgbClr val="FFFF00"/>
                </a:solidFill>
                <a:latin typeface="Verdana" pitchFamily="34" charset="0"/>
              </a:rPr>
              <a:t>Informați </a:t>
            </a:r>
            <a:r>
              <a:rPr lang="ro-RO" sz="3600" dirty="0" err="1" smtClean="0">
                <a:solidFill>
                  <a:srgbClr val="FFFF00"/>
                </a:solidFill>
                <a:latin typeface="Verdana" pitchFamily="34" charset="0"/>
              </a:rPr>
              <a:t>reprezentanul</a:t>
            </a:r>
            <a:r>
              <a:rPr lang="ro-RO" sz="3600" dirty="0" smtClean="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en-GB" sz="3600" dirty="0" smtClean="0">
                <a:solidFill>
                  <a:srgbClr val="FFFF00"/>
                </a:solidFill>
                <a:latin typeface="Verdana" pitchFamily="34" charset="0"/>
              </a:rPr>
              <a:t>Nivea</a:t>
            </a:r>
          </a:p>
          <a:p>
            <a:pPr algn="ctr"/>
            <a:endParaRPr lang="en-GB" sz="3600" dirty="0" smtClean="0">
              <a:solidFill>
                <a:srgbClr val="FFFF00"/>
              </a:solidFill>
              <a:latin typeface="Verdana" pitchFamily="34" charset="0"/>
            </a:endParaRPr>
          </a:p>
          <a:p>
            <a:pPr algn="ctr"/>
            <a:endParaRPr lang="en-GB" sz="3600" dirty="0" smtClean="0">
              <a:solidFill>
                <a:srgbClr val="FFFF00"/>
              </a:solidFill>
              <a:latin typeface="Verdana" pitchFamily="34" charset="0"/>
            </a:endParaRPr>
          </a:p>
          <a:p>
            <a:pPr algn="ctr"/>
            <a:r>
              <a:rPr lang="ro-RO" sz="3600" dirty="0" smtClean="0">
                <a:solidFill>
                  <a:srgbClr val="FFFF00"/>
                </a:solidFill>
                <a:latin typeface="Verdana" pitchFamily="34" charset="0"/>
              </a:rPr>
              <a:t>Reprezentantul solicită acțiune de la </a:t>
            </a:r>
            <a:r>
              <a:rPr lang="hu-HU" sz="3600" dirty="0" smtClean="0">
                <a:solidFill>
                  <a:srgbClr val="FFFF00"/>
                </a:solidFill>
                <a:latin typeface="Verdana" pitchFamily="34" charset="0"/>
              </a:rPr>
              <a:t>608</a:t>
            </a:r>
            <a:r>
              <a:rPr lang="en-GB" sz="3600" dirty="0" smtClean="0">
                <a:solidFill>
                  <a:srgbClr val="FFFF00"/>
                </a:solidFill>
                <a:latin typeface="Verdana" pitchFamily="34" charset="0"/>
              </a:rPr>
              <a:t>/20</a:t>
            </a:r>
            <a:r>
              <a:rPr lang="hu-HU" sz="3600" dirty="0" smtClean="0">
                <a:solidFill>
                  <a:srgbClr val="FFFF00"/>
                </a:solidFill>
                <a:latin typeface="Verdana" pitchFamily="34" charset="0"/>
              </a:rPr>
              <a:t>1</a:t>
            </a:r>
            <a:r>
              <a:rPr lang="en-GB" sz="3600" dirty="0" smtClean="0">
                <a:solidFill>
                  <a:srgbClr val="FFFF00"/>
                </a:solidFill>
                <a:latin typeface="Verdana" pitchFamily="34" charset="0"/>
              </a:rPr>
              <a:t>3 EU</a:t>
            </a:r>
          </a:p>
          <a:p>
            <a:pPr algn="ctr"/>
            <a:endParaRPr lang="en-GB" sz="3600" dirty="0" smtClean="0">
              <a:solidFill>
                <a:srgbClr val="FFFF00"/>
              </a:solidFill>
              <a:latin typeface="Verdana" pitchFamily="34" charset="0"/>
            </a:endParaRPr>
          </a:p>
          <a:p>
            <a:pPr algn="ctr"/>
            <a:r>
              <a:rPr lang="ro-RO" sz="3600" dirty="0" smtClean="0">
                <a:solidFill>
                  <a:srgbClr val="FFFF00"/>
                </a:solidFill>
                <a:latin typeface="Verdana" pitchFamily="34" charset="0"/>
              </a:rPr>
              <a:t>Mărfurile au fost trimise la </a:t>
            </a:r>
            <a:r>
              <a:rPr lang="hu-HU" sz="3600" dirty="0" smtClean="0">
                <a:solidFill>
                  <a:srgbClr val="FFFF00"/>
                </a:solidFill>
                <a:latin typeface="Verdana" pitchFamily="34" charset="0"/>
              </a:rPr>
              <a:t>WH</a:t>
            </a:r>
            <a:endParaRPr lang="en-GB" sz="3600" dirty="0">
              <a:solidFill>
                <a:srgbClr val="FFFF00"/>
              </a:solidFill>
              <a:latin typeface="Verdana" pitchFamily="34" charset="0"/>
            </a:endParaRPr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4356100" y="2349500"/>
            <a:ext cx="576263" cy="1295400"/>
          </a:xfrm>
          <a:prstGeom prst="downArrow">
            <a:avLst>
              <a:gd name="adj1" fmla="val 50000"/>
              <a:gd name="adj2" fmla="val 5619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4427538" y="4868863"/>
            <a:ext cx="433387" cy="647700"/>
          </a:xfrm>
          <a:prstGeom prst="downArrow">
            <a:avLst>
              <a:gd name="adj1" fmla="val 50000"/>
              <a:gd name="adj2" fmla="val 3736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4500" dirty="0" smtClean="0"/>
              <a:t>NTCA </a:t>
            </a:r>
            <a:br>
              <a:rPr lang="hu-HU" sz="4500" dirty="0" smtClean="0"/>
            </a:br>
            <a:r>
              <a:rPr lang="hu-HU" sz="4500" dirty="0" smtClean="0"/>
              <a:t>(</a:t>
            </a:r>
            <a:r>
              <a:rPr lang="hu-HU" sz="4500" dirty="0" err="1" smtClean="0"/>
              <a:t>autoritatea</a:t>
            </a:r>
            <a:r>
              <a:rPr lang="hu-HU" sz="4500" dirty="0" smtClean="0"/>
              <a:t> </a:t>
            </a:r>
            <a:r>
              <a:rPr lang="hu-HU" sz="4500" dirty="0" err="1" smtClean="0"/>
              <a:t>vamală</a:t>
            </a:r>
            <a:r>
              <a:rPr lang="hu-HU" sz="4500" dirty="0" smtClean="0"/>
              <a:t> </a:t>
            </a:r>
            <a:r>
              <a:rPr lang="hu-HU" sz="4500" dirty="0" err="1" smtClean="0"/>
              <a:t>națională</a:t>
            </a:r>
            <a:r>
              <a:rPr lang="hu-HU" sz="4500" dirty="0" smtClean="0"/>
              <a:t>)</a:t>
            </a:r>
            <a:endParaRPr lang="hu-HU" sz="4500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sz="3600" dirty="0" err="1"/>
              <a:t>Acțiunea</a:t>
            </a:r>
            <a:r>
              <a:rPr lang="it-IT" sz="3600" dirty="0"/>
              <a:t> a </a:t>
            </a:r>
            <a:r>
              <a:rPr lang="it-IT" sz="3600" dirty="0" err="1"/>
              <a:t>fost</a:t>
            </a:r>
            <a:r>
              <a:rPr lang="it-IT" sz="3600" dirty="0"/>
              <a:t> </a:t>
            </a:r>
            <a:r>
              <a:rPr lang="it-IT" sz="3600" dirty="0" err="1"/>
              <a:t>luată</a:t>
            </a:r>
            <a:r>
              <a:rPr lang="it-IT" sz="3600" dirty="0"/>
              <a:t> la </a:t>
            </a:r>
            <a:r>
              <a:rPr lang="it-IT" sz="3600" dirty="0" err="1"/>
              <a:t>cererea</a:t>
            </a:r>
            <a:r>
              <a:rPr lang="it-IT" sz="3600" dirty="0"/>
              <a:t> </a:t>
            </a:r>
            <a:r>
              <a:rPr lang="ro-RO" sz="3600" dirty="0" smtClean="0"/>
              <a:t>reprezentantului drepturilor de autor</a:t>
            </a:r>
            <a:endParaRPr lang="hu-HU" sz="3600" dirty="0"/>
          </a:p>
          <a:p>
            <a:pPr algn="ctr"/>
            <a:endParaRPr lang="hu-HU" sz="3600" dirty="0"/>
          </a:p>
          <a:p>
            <a:pPr algn="ctr"/>
            <a:endParaRPr lang="hu-HU" sz="3600" dirty="0"/>
          </a:p>
          <a:p>
            <a:pPr algn="ctr"/>
            <a:endParaRPr lang="hu-HU" sz="3600" dirty="0" smtClean="0"/>
          </a:p>
          <a:p>
            <a:pPr marL="0" indent="0" algn="ctr">
              <a:buNone/>
            </a:pPr>
            <a:endParaRPr lang="hu-HU" sz="3600" dirty="0"/>
          </a:p>
          <a:p>
            <a:pPr algn="ctr"/>
            <a:r>
              <a:rPr lang="hu-HU" sz="3600" dirty="0" err="1" smtClean="0"/>
              <a:t>Litigiu</a:t>
            </a:r>
            <a:endParaRPr lang="hu-HU" sz="3600" dirty="0"/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4284663" y="2997200"/>
            <a:ext cx="1079500" cy="2376488"/>
          </a:xfrm>
          <a:prstGeom prst="downArrow">
            <a:avLst>
              <a:gd name="adj1" fmla="val 50000"/>
              <a:gd name="adj2" fmla="val 5503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 smtClean="0"/>
              <a:t>Aeroport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976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/>
          </p:cNvSpPr>
          <p:nvPr>
            <p:ph type="title"/>
          </p:nvPr>
        </p:nvSpPr>
        <p:spPr>
          <a:xfrm>
            <a:off x="454025" y="204788"/>
            <a:ext cx="8689975" cy="1063625"/>
          </a:xfrm>
        </p:spPr>
        <p:txBody>
          <a:bodyPr/>
          <a:lstStyle/>
          <a:p>
            <a:r>
              <a:rPr lang="ro-RO" sz="36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Sarcina</a:t>
            </a:r>
            <a:r>
              <a:rPr lang="hu-HU" sz="36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</a:t>
            </a:r>
            <a:endParaRPr lang="en-GB" sz="3600" b="1" dirty="0" smtClean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3252" name="Rectangle 4"/>
          <p:cNvSpPr>
            <a:spLocks noGrp="1"/>
          </p:cNvSpPr>
          <p:nvPr>
            <p:ph type="body" sz="half" idx="1"/>
          </p:nvPr>
        </p:nvSpPr>
        <p:spPr>
          <a:xfrm>
            <a:off x="454025" y="1897063"/>
            <a:ext cx="4219575" cy="4257675"/>
          </a:xfrm>
          <a:noFill/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hu-HU" sz="2800" dirty="0" smtClean="0">
                <a:solidFill>
                  <a:srgbClr val="FFFF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o-RO" sz="2800" dirty="0" smtClean="0">
                <a:solidFill>
                  <a:srgbClr val="FFFF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jumătate de milion de </a:t>
            </a:r>
            <a:endParaRPr lang="hu-HU" sz="2800" dirty="0" smtClean="0">
              <a:solidFill>
                <a:srgbClr val="FFFF00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hu-HU" sz="28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ro-RO" sz="2800" dirty="0" smtClean="0">
                <a:solidFill>
                  <a:srgbClr val="FFFF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transporturi pe an</a:t>
            </a:r>
            <a:endParaRPr lang="en-GB" sz="2800" dirty="0" smtClean="0">
              <a:solidFill>
                <a:srgbClr val="FFFF00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Char char="Ø"/>
            </a:pPr>
            <a:endParaRPr lang="hu-HU" sz="2800" dirty="0" smtClean="0">
              <a:solidFill>
                <a:srgbClr val="FFFF00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hu-HU" sz="2800" dirty="0" smtClean="0">
                <a:solidFill>
                  <a:srgbClr val="FFFF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GB" sz="2800" dirty="0" smtClean="0">
                <a:solidFill>
                  <a:srgbClr val="FFFF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15 </a:t>
            </a:r>
            <a:r>
              <a:rPr lang="ro-RO" sz="2800" dirty="0" smtClean="0">
                <a:solidFill>
                  <a:srgbClr val="FFFF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milioane de colete</a:t>
            </a:r>
            <a:endParaRPr lang="en-GB" sz="2800" dirty="0" smtClean="0">
              <a:solidFill>
                <a:srgbClr val="FFFF00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Char char="Ø"/>
            </a:pPr>
            <a:endParaRPr lang="en-GB" sz="2800" dirty="0" smtClean="0">
              <a:solidFill>
                <a:srgbClr val="FFFF00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800" dirty="0" smtClean="0">
                <a:solidFill>
                  <a:srgbClr val="FFFF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 2-3 % </a:t>
            </a:r>
            <a:r>
              <a:rPr lang="ro-RO" sz="2800" dirty="0" smtClean="0">
                <a:solidFill>
                  <a:srgbClr val="FFFF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pentru selectare</a:t>
            </a:r>
            <a:endParaRPr lang="en-GB" sz="2800" dirty="0" smtClean="0">
              <a:solidFill>
                <a:srgbClr val="FFFF00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lnSpc>
                <a:spcPct val="90000"/>
              </a:lnSpc>
            </a:pPr>
            <a:endParaRPr lang="en-GB" sz="2800" dirty="0" smtClean="0">
              <a:solidFill>
                <a:srgbClr val="FFFF00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lnSpc>
                <a:spcPct val="90000"/>
              </a:lnSpc>
            </a:pPr>
            <a:endParaRPr lang="en-GB" sz="2800" dirty="0" smtClean="0">
              <a:solidFill>
                <a:srgbClr val="FFFF00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GB" sz="2800" dirty="0" smtClean="0">
              <a:solidFill>
                <a:srgbClr val="FFFF00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lnSpc>
                <a:spcPct val="90000"/>
              </a:lnSpc>
            </a:pPr>
            <a:endParaRPr lang="en-GB" sz="2800" dirty="0" smtClean="0">
              <a:solidFill>
                <a:srgbClr val="FFFF00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ro-RO" sz="2800" dirty="0">
                <a:solidFill>
                  <a:srgbClr val="FFFF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ro-RO" sz="2800" dirty="0" smtClean="0">
                <a:solidFill>
                  <a:srgbClr val="FFFF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n ofițer</a:t>
            </a:r>
            <a:r>
              <a:rPr lang="hu-HU" sz="2800" dirty="0" smtClean="0">
                <a:solidFill>
                  <a:srgbClr val="FFFF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hu-HU" sz="2800" dirty="0" err="1" smtClean="0">
                <a:solidFill>
                  <a:srgbClr val="FFFF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tur</a:t>
            </a:r>
            <a:endParaRPr lang="hu-HU" sz="2800" dirty="0" smtClean="0">
              <a:solidFill>
                <a:srgbClr val="FFFF00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endParaRPr lang="en-GB" sz="2800" dirty="0" smtClean="0">
              <a:solidFill>
                <a:srgbClr val="FFFF00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898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53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53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5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5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532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o-RO" dirty="0" smtClean="0"/>
              <a:t>Curieri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297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o-RO" dirty="0" smtClean="0">
                <a:latin typeface="Verdana" pitchFamily="34" charset="0"/>
              </a:rPr>
              <a:t>SARCINA</a:t>
            </a:r>
            <a:endParaRPr lang="en-GB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80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936625"/>
          </a:xfrm>
          <a:ln/>
        </p:spPr>
        <p:txBody>
          <a:bodyPr lIns="92160" tIns="46080" rIns="92160" bIns="46080" anchor="b"/>
          <a:lstStyle/>
          <a:p>
            <a:pPr defTabSz="449263">
              <a:lnSpc>
                <a:spcPct val="95000"/>
              </a:lnSpc>
              <a:buClr>
                <a:srgbClr val="00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u-HU" dirty="0" err="1" smtClean="0">
                <a:solidFill>
                  <a:srgbClr val="FFFF00"/>
                </a:solidFill>
                <a:latin typeface="Verdana" pitchFamily="34" charset="0"/>
              </a:rPr>
              <a:t>Curieri</a:t>
            </a:r>
            <a:endParaRPr lang="en-GB" dirty="0">
              <a:solidFill>
                <a:srgbClr val="FFFF00"/>
              </a:solidFill>
              <a:latin typeface="Verdana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160" tIns="46080" rIns="92160" bIns="46080"/>
          <a:lstStyle/>
          <a:p>
            <a:pPr marL="341313" indent="-341313" defTabSz="449263">
              <a:spcBef>
                <a:spcPts val="600"/>
              </a:spcBef>
              <a:buClr>
                <a:srgbClr val="FFFF00"/>
              </a:buClr>
              <a:buFont typeface="Wingdings" pitchFamily="2" charset="2"/>
              <a:buChar char="Ø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 smtClean="0">
              <a:solidFill>
                <a:srgbClr val="FFFF00"/>
              </a:solidFill>
              <a:latin typeface="Verdana" pitchFamily="34" charset="0"/>
            </a:endParaRPr>
          </a:p>
          <a:p>
            <a:pPr marL="341313" indent="-341313" defTabSz="449263">
              <a:spcBef>
                <a:spcPts val="1500"/>
              </a:spcBef>
              <a:buClr>
                <a:srgbClr val="FFFF00"/>
              </a:buClr>
              <a:buFont typeface="Wingdings" pitchFamily="2" charset="2"/>
              <a:buChar char="Ø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vi-VN" dirty="0" smtClean="0">
                <a:solidFill>
                  <a:srgbClr val="FFFF00"/>
                </a:solidFill>
                <a:latin typeface="Verdana" pitchFamily="34" charset="0"/>
              </a:rPr>
              <a:t>Datele </a:t>
            </a:r>
            <a:r>
              <a:rPr lang="vi-VN" dirty="0">
                <a:solidFill>
                  <a:srgbClr val="FFFF00"/>
                </a:solidFill>
                <a:latin typeface="Verdana" pitchFamily="34" charset="0"/>
              </a:rPr>
              <a:t>ambarcațiunilor vor fi trimise la biroul vamal</a:t>
            </a:r>
          </a:p>
          <a:p>
            <a:pPr marL="341313" indent="-341313" defTabSz="449263">
              <a:spcBef>
                <a:spcPts val="1500"/>
              </a:spcBef>
              <a:buClr>
                <a:srgbClr val="FFFF00"/>
              </a:buClr>
              <a:buFont typeface="Wingdings" pitchFamily="2" charset="2"/>
              <a:buChar char="Ø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vi-VN" dirty="0">
                <a:solidFill>
                  <a:srgbClr val="FFFF00"/>
                </a:solidFill>
                <a:latin typeface="Verdana" pitchFamily="34" charset="0"/>
              </a:rPr>
              <a:t>Analiza datelor (metoda electronică)</a:t>
            </a:r>
          </a:p>
          <a:p>
            <a:pPr marL="341313" indent="-341313" defTabSz="449263">
              <a:spcBef>
                <a:spcPts val="1500"/>
              </a:spcBef>
              <a:buClr>
                <a:srgbClr val="FFFF00"/>
              </a:buClr>
              <a:buFont typeface="Wingdings" pitchFamily="2" charset="2"/>
              <a:buChar char="Ø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vi-VN" dirty="0">
                <a:solidFill>
                  <a:srgbClr val="FFFF00"/>
                </a:solidFill>
                <a:latin typeface="Verdana" pitchFamily="34" charset="0"/>
              </a:rPr>
              <a:t>Verificați mai întâi baza de date vamală (origine, proveniență etc.)</a:t>
            </a:r>
            <a:endParaRPr lang="en-GB" dirty="0">
              <a:solidFill>
                <a:srgbClr val="FFFF00"/>
              </a:solidFill>
              <a:latin typeface="Verdana" pitchFamily="34" charset="0"/>
            </a:endParaRPr>
          </a:p>
          <a:p>
            <a:pPr marL="341313" indent="-341313" defTabSz="449263">
              <a:spcBef>
                <a:spcPts val="600"/>
              </a:spcBef>
              <a:buClr>
                <a:srgbClr val="FFFF00"/>
              </a:buClr>
              <a:buFont typeface="Wingdings" pitchFamily="2" charset="2"/>
              <a:buChar char="Ø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>
              <a:solidFill>
                <a:srgbClr val="FFFF00"/>
              </a:solidFill>
              <a:latin typeface="Verdana" pitchFamily="34" charset="0"/>
            </a:endParaRPr>
          </a:p>
        </p:txBody>
      </p:sp>
      <p:grpSp>
        <p:nvGrpSpPr>
          <p:cNvPr id="30724" name="Group 4"/>
          <p:cNvGrpSpPr>
            <a:grpSpLocks/>
          </p:cNvGrpSpPr>
          <p:nvPr/>
        </p:nvGrpSpPr>
        <p:grpSpPr bwMode="auto">
          <a:xfrm>
            <a:off x="228600" y="4724400"/>
            <a:ext cx="4191000" cy="2133600"/>
            <a:chOff x="144" y="2976"/>
            <a:chExt cx="2640" cy="1344"/>
          </a:xfrm>
        </p:grpSpPr>
        <p:sp>
          <p:nvSpPr>
            <p:cNvPr id="30725" name="AutoShape 5"/>
            <p:cNvSpPr>
              <a:spLocks noChangeArrowheads="1"/>
            </p:cNvSpPr>
            <p:nvPr/>
          </p:nvSpPr>
          <p:spPr bwMode="auto">
            <a:xfrm>
              <a:off x="144" y="2976"/>
              <a:ext cx="2640" cy="1344"/>
            </a:xfrm>
            <a:prstGeom prst="roundRect">
              <a:avLst>
                <a:gd name="adj" fmla="val 7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FFFFFF"/>
                </a:solidFill>
              </a:endParaRPr>
            </a:p>
          </p:txBody>
        </p:sp>
        <p:sp>
          <p:nvSpPr>
            <p:cNvPr id="30726" name="Text Box 6"/>
            <p:cNvSpPr txBox="1">
              <a:spLocks noChangeArrowheads="1"/>
            </p:cNvSpPr>
            <p:nvPr/>
          </p:nvSpPr>
          <p:spPr bwMode="auto">
            <a:xfrm>
              <a:off x="144" y="2976"/>
              <a:ext cx="2640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marL="341313" indent="-341313">
                <a:lnSpc>
                  <a:spcPct val="90000"/>
                </a:lnSpc>
                <a:spcBef>
                  <a:spcPts val="1500"/>
                </a:spcBef>
                <a:buClr>
                  <a:srgbClr val="FFCC66"/>
                </a:buClr>
                <a:buSzPct val="100000"/>
                <a:buFont typeface="Times New Roman" pitchFamily="18" charset="0"/>
                <a:buChar char="•"/>
                <a:tabLst>
                  <a:tab pos="341313" algn="l"/>
                  <a:tab pos="1255713" algn="l"/>
                  <a:tab pos="2170113" algn="l"/>
                  <a:tab pos="3084513" algn="l"/>
                  <a:tab pos="3998913" algn="l"/>
                  <a:tab pos="4913313" algn="l"/>
                  <a:tab pos="5827713" algn="l"/>
                  <a:tab pos="6742113" algn="l"/>
                  <a:tab pos="7656513" algn="l"/>
                  <a:tab pos="8570913" algn="l"/>
                  <a:tab pos="9485313" algn="l"/>
                  <a:tab pos="10399713" algn="l"/>
                </a:tabLst>
              </a:pPr>
              <a:endParaRPr lang="en-GB" sz="2400">
                <a:solidFill>
                  <a:srgbClr val="009999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52250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915400" cy="962025"/>
          </a:xfrm>
          <a:ln/>
        </p:spPr>
        <p:txBody>
          <a:bodyPr lIns="92160" tIns="46080" rIns="92160" bIns="46080" anchor="b"/>
          <a:lstStyle/>
          <a:p>
            <a:pPr defTabSz="449263">
              <a:lnSpc>
                <a:spcPct val="95000"/>
              </a:lnSpc>
              <a:buClr>
                <a:srgbClr val="00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u-HU" dirty="0" err="1" smtClean="0">
                <a:solidFill>
                  <a:srgbClr val="FFFF00"/>
                </a:solidFill>
                <a:latin typeface="Verdana" pitchFamily="34" charset="0"/>
              </a:rPr>
              <a:t>Curieri</a:t>
            </a:r>
            <a:r>
              <a:rPr lang="hu-HU" b="1" i="1" dirty="0" smtClean="0">
                <a:solidFill>
                  <a:srgbClr val="0000FF"/>
                </a:solidFill>
              </a:rPr>
              <a:t> </a:t>
            </a:r>
            <a:endParaRPr lang="en-GB" b="1" i="1" dirty="0">
              <a:solidFill>
                <a:srgbClr val="0000FF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96219"/>
            <a:ext cx="8497887" cy="5084762"/>
          </a:xfrm>
          <a:ln/>
        </p:spPr>
        <p:txBody>
          <a:bodyPr lIns="92160" tIns="46080" rIns="92160" bIns="46080"/>
          <a:lstStyle/>
          <a:p>
            <a:pPr marL="341313" indent="-341313" defTabSz="449263">
              <a:lnSpc>
                <a:spcPct val="95000"/>
              </a:lnSpc>
              <a:spcBef>
                <a:spcPts val="600"/>
              </a:spcBef>
              <a:buClr>
                <a:srgbClr val="FFFF00"/>
              </a:buClr>
              <a:buFont typeface="Wingdings" pitchFamily="2" charset="2"/>
              <a:buChar char="Ø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vi-VN" sz="3200" dirty="0" smtClean="0">
                <a:solidFill>
                  <a:srgbClr val="FFFF00"/>
                </a:solidFill>
                <a:latin typeface="Verdana" pitchFamily="34" charset="0"/>
              </a:rPr>
              <a:t>Bunurile </a:t>
            </a:r>
            <a:r>
              <a:rPr lang="vi-VN" sz="3200" dirty="0">
                <a:solidFill>
                  <a:srgbClr val="FFFF00"/>
                </a:solidFill>
                <a:latin typeface="Verdana" pitchFamily="34" charset="0"/>
              </a:rPr>
              <a:t>selectate pentru examinare vamală</a:t>
            </a:r>
          </a:p>
          <a:p>
            <a:pPr marL="0" indent="0" defTabSz="449263">
              <a:lnSpc>
                <a:spcPct val="95000"/>
              </a:lnSpc>
              <a:spcBef>
                <a:spcPts val="600"/>
              </a:spcBef>
              <a:buClr>
                <a:srgbClr val="FFFF00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vi-VN" sz="3200" dirty="0">
              <a:solidFill>
                <a:srgbClr val="FFFF00"/>
              </a:solidFill>
              <a:latin typeface="Verdana" pitchFamily="34" charset="0"/>
            </a:endParaRPr>
          </a:p>
          <a:p>
            <a:pPr marL="341313" indent="-341313" defTabSz="449263">
              <a:lnSpc>
                <a:spcPct val="95000"/>
              </a:lnSpc>
              <a:spcBef>
                <a:spcPts val="600"/>
              </a:spcBef>
              <a:buClr>
                <a:srgbClr val="FFFF00"/>
              </a:buClr>
              <a:buFont typeface="Wingdings" pitchFamily="2" charset="2"/>
              <a:buChar char="Ø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vi-VN" sz="3200" dirty="0">
                <a:solidFill>
                  <a:srgbClr val="FFFF00"/>
                </a:solidFill>
                <a:latin typeface="Verdana" pitchFamily="34" charset="0"/>
              </a:rPr>
              <a:t>Feedback pentru curieri</a:t>
            </a:r>
          </a:p>
          <a:p>
            <a:pPr marL="341313" indent="-341313" defTabSz="449263">
              <a:lnSpc>
                <a:spcPct val="95000"/>
              </a:lnSpc>
              <a:spcBef>
                <a:spcPts val="600"/>
              </a:spcBef>
              <a:buClr>
                <a:srgbClr val="FFFF00"/>
              </a:buClr>
              <a:buFont typeface="Wingdings" pitchFamily="2" charset="2"/>
              <a:buChar char="Ø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vi-VN" sz="3200" dirty="0">
              <a:solidFill>
                <a:srgbClr val="FFFF00"/>
              </a:solidFill>
              <a:latin typeface="Verdana" pitchFamily="34" charset="0"/>
            </a:endParaRPr>
          </a:p>
          <a:p>
            <a:pPr marL="341313" indent="-341313" defTabSz="449263">
              <a:lnSpc>
                <a:spcPct val="95000"/>
              </a:lnSpc>
              <a:spcBef>
                <a:spcPts val="600"/>
              </a:spcBef>
              <a:buClr>
                <a:srgbClr val="FFFF00"/>
              </a:buClr>
              <a:buFont typeface="Wingdings" pitchFamily="2" charset="2"/>
              <a:buChar char="Ø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vi-VN" sz="3200" dirty="0">
                <a:solidFill>
                  <a:srgbClr val="FFFF00"/>
                </a:solidFill>
                <a:latin typeface="Verdana" pitchFamily="34" charset="0"/>
              </a:rPr>
              <a:t>Separarea elementelor selectate</a:t>
            </a:r>
          </a:p>
          <a:p>
            <a:pPr marL="341313" indent="-341313" defTabSz="449263">
              <a:lnSpc>
                <a:spcPct val="95000"/>
              </a:lnSpc>
              <a:spcBef>
                <a:spcPts val="600"/>
              </a:spcBef>
              <a:buClr>
                <a:srgbClr val="FFFF00"/>
              </a:buClr>
              <a:buFont typeface="Wingdings" pitchFamily="2" charset="2"/>
              <a:buChar char="Ø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vi-VN" sz="3200" dirty="0">
              <a:solidFill>
                <a:srgbClr val="FFFF00"/>
              </a:solidFill>
              <a:latin typeface="Verdana" pitchFamily="34" charset="0"/>
            </a:endParaRPr>
          </a:p>
          <a:p>
            <a:pPr marL="341313" indent="-341313" defTabSz="449263">
              <a:lnSpc>
                <a:spcPct val="95000"/>
              </a:lnSpc>
              <a:spcBef>
                <a:spcPts val="600"/>
              </a:spcBef>
              <a:buClr>
                <a:srgbClr val="FFFF00"/>
              </a:buClr>
              <a:buFont typeface="Wingdings" pitchFamily="2" charset="2"/>
              <a:buChar char="Ø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vi-VN" sz="3200" dirty="0">
                <a:solidFill>
                  <a:srgbClr val="FFFF00"/>
                </a:solidFill>
                <a:latin typeface="Verdana" pitchFamily="34" charset="0"/>
              </a:rPr>
              <a:t>Verificarea secundară (nivelul de risc, bunurile etc.)</a:t>
            </a:r>
            <a:r>
              <a:rPr lang="en-GB" sz="3200" dirty="0" smtClean="0">
                <a:solidFill>
                  <a:srgbClr val="FFFF00"/>
                </a:solidFill>
                <a:latin typeface="Verdana" pitchFamily="34" charset="0"/>
              </a:rPr>
              <a:t> </a:t>
            </a:r>
            <a:endParaRPr lang="en-GB" sz="3200" dirty="0">
              <a:solidFill>
                <a:srgbClr val="FFFF00"/>
              </a:solidFill>
              <a:latin typeface="Verdana" pitchFamily="34" charset="0"/>
            </a:endParaRPr>
          </a:p>
          <a:p>
            <a:pPr marL="341313" indent="-341313" defTabSz="449263">
              <a:lnSpc>
                <a:spcPct val="95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3200" dirty="0">
              <a:solidFill>
                <a:srgbClr val="FFFF00"/>
              </a:solidFill>
              <a:latin typeface="Verdana" pitchFamily="34" charset="0"/>
            </a:endParaRPr>
          </a:p>
        </p:txBody>
      </p:sp>
      <p:grpSp>
        <p:nvGrpSpPr>
          <p:cNvPr id="32772" name="Group 4"/>
          <p:cNvGrpSpPr>
            <a:grpSpLocks/>
          </p:cNvGrpSpPr>
          <p:nvPr/>
        </p:nvGrpSpPr>
        <p:grpSpPr bwMode="auto">
          <a:xfrm>
            <a:off x="228600" y="3505200"/>
            <a:ext cx="3962400" cy="1066800"/>
            <a:chOff x="144" y="2208"/>
            <a:chExt cx="2496" cy="672"/>
          </a:xfrm>
        </p:grpSpPr>
        <p:sp>
          <p:nvSpPr>
            <p:cNvPr id="32773" name="AutoShape 5"/>
            <p:cNvSpPr>
              <a:spLocks noChangeArrowheads="1"/>
            </p:cNvSpPr>
            <p:nvPr/>
          </p:nvSpPr>
          <p:spPr bwMode="auto">
            <a:xfrm>
              <a:off x="144" y="2208"/>
              <a:ext cx="2496" cy="672"/>
            </a:xfrm>
            <a:prstGeom prst="roundRect">
              <a:avLst>
                <a:gd name="adj" fmla="val 14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FFFFFF"/>
                </a:solidFill>
              </a:endParaRPr>
            </a:p>
          </p:txBody>
        </p:sp>
        <p:sp>
          <p:nvSpPr>
            <p:cNvPr id="32774" name="Text Box 6"/>
            <p:cNvSpPr txBox="1">
              <a:spLocks noChangeArrowheads="1"/>
            </p:cNvSpPr>
            <p:nvPr/>
          </p:nvSpPr>
          <p:spPr bwMode="auto">
            <a:xfrm>
              <a:off x="144" y="2208"/>
              <a:ext cx="2496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160" tIns="46080" rIns="92160" bIns="46080">
              <a:spAutoFit/>
            </a:bodyPr>
            <a:lstStyle/>
            <a:p>
              <a:pPr marL="341313" indent="-341313">
                <a:lnSpc>
                  <a:spcPct val="95000"/>
                </a:lnSpc>
                <a:spcBef>
                  <a:spcPts val="600"/>
                </a:spcBef>
                <a:buClr>
                  <a:srgbClr val="FFCC66"/>
                </a:buClr>
                <a:buSzPct val="100000"/>
                <a:buFont typeface="Times New Roman" pitchFamily="18" charset="0"/>
                <a:buChar char="•"/>
                <a:tabLst>
                  <a:tab pos="341313" algn="l"/>
                  <a:tab pos="1255713" algn="l"/>
                  <a:tab pos="2170113" algn="l"/>
                  <a:tab pos="3084513" algn="l"/>
                  <a:tab pos="3998913" algn="l"/>
                  <a:tab pos="4913313" algn="l"/>
                  <a:tab pos="5827713" algn="l"/>
                  <a:tab pos="6742113" algn="l"/>
                  <a:tab pos="7656513" algn="l"/>
                  <a:tab pos="8570913" algn="l"/>
                  <a:tab pos="9485313" algn="l"/>
                  <a:tab pos="10399713" algn="l"/>
                </a:tabLst>
              </a:pPr>
              <a:endParaRPr lang="en-GB" sz="2400">
                <a:solidFill>
                  <a:srgbClr val="009999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25954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640763" cy="5068888"/>
          </a:xfrm>
          <a:ln/>
        </p:spPr>
        <p:txBody>
          <a:bodyPr lIns="92160" tIns="46080" rIns="92160" bIns="46080"/>
          <a:lstStyle/>
          <a:p>
            <a:pPr marL="341313" indent="-341313" defTabSz="449263">
              <a:lnSpc>
                <a:spcPct val="90000"/>
              </a:lnSpc>
              <a:spcBef>
                <a:spcPts val="1625"/>
              </a:spcBef>
              <a:buClr>
                <a:srgbClr val="FFFF00"/>
              </a:buClr>
              <a:buFont typeface="Wingdings" pitchFamily="2" charset="2"/>
              <a:buChar char="Ø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dirty="0" smtClean="0">
              <a:solidFill>
                <a:srgbClr val="009999"/>
              </a:solidFill>
            </a:endParaRPr>
          </a:p>
          <a:p>
            <a:pPr marL="341313" indent="-341313" defTabSz="449263">
              <a:lnSpc>
                <a:spcPct val="95000"/>
              </a:lnSpc>
              <a:spcBef>
                <a:spcPts val="650"/>
              </a:spcBef>
              <a:buClr>
                <a:srgbClr val="FFFF00"/>
              </a:buClr>
              <a:buFont typeface="Wingdings" pitchFamily="2" charset="2"/>
              <a:buChar char="Ø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vi-VN" dirty="0" smtClean="0">
                <a:solidFill>
                  <a:srgbClr val="FFFF00"/>
                </a:solidFill>
                <a:latin typeface="Verdana" pitchFamily="34" charset="0"/>
              </a:rPr>
              <a:t>Examinarea </a:t>
            </a:r>
            <a:r>
              <a:rPr lang="vi-VN" dirty="0">
                <a:solidFill>
                  <a:srgbClr val="FFFF00"/>
                </a:solidFill>
                <a:latin typeface="Verdana" pitchFamily="34" charset="0"/>
              </a:rPr>
              <a:t>vamală</a:t>
            </a:r>
          </a:p>
          <a:p>
            <a:pPr marL="341313" indent="-341313" defTabSz="449263">
              <a:lnSpc>
                <a:spcPct val="95000"/>
              </a:lnSpc>
              <a:spcBef>
                <a:spcPts val="650"/>
              </a:spcBef>
              <a:buClr>
                <a:srgbClr val="FFFF00"/>
              </a:buClr>
              <a:buFont typeface="Wingdings" pitchFamily="2" charset="2"/>
              <a:buChar char="Ø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vi-VN" dirty="0">
              <a:solidFill>
                <a:srgbClr val="FFFF00"/>
              </a:solidFill>
              <a:latin typeface="Verdana" pitchFamily="34" charset="0"/>
            </a:endParaRPr>
          </a:p>
          <a:p>
            <a:pPr marL="341313" indent="-341313" defTabSz="449263">
              <a:lnSpc>
                <a:spcPct val="95000"/>
              </a:lnSpc>
              <a:spcBef>
                <a:spcPts val="650"/>
              </a:spcBef>
              <a:buClr>
                <a:srgbClr val="FFFF00"/>
              </a:buClr>
              <a:buFont typeface="Wingdings" pitchFamily="2" charset="2"/>
              <a:buChar char="Ø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vi-VN" dirty="0">
                <a:solidFill>
                  <a:srgbClr val="FFFF00"/>
                </a:solidFill>
                <a:latin typeface="Verdana" pitchFamily="34" charset="0"/>
              </a:rPr>
              <a:t>Analizați rezultatul examinării</a:t>
            </a:r>
          </a:p>
          <a:p>
            <a:pPr marL="341313" indent="-341313" defTabSz="449263">
              <a:lnSpc>
                <a:spcPct val="95000"/>
              </a:lnSpc>
              <a:spcBef>
                <a:spcPts val="650"/>
              </a:spcBef>
              <a:buClr>
                <a:srgbClr val="FFFF00"/>
              </a:buClr>
              <a:buFont typeface="Wingdings" pitchFamily="2" charset="2"/>
              <a:buChar char="Ø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vi-VN" dirty="0">
              <a:solidFill>
                <a:srgbClr val="FFFF00"/>
              </a:solidFill>
              <a:latin typeface="Verdana" pitchFamily="34" charset="0"/>
            </a:endParaRPr>
          </a:p>
          <a:p>
            <a:pPr marL="341313" indent="-341313" defTabSz="449263">
              <a:lnSpc>
                <a:spcPct val="95000"/>
              </a:lnSpc>
              <a:spcBef>
                <a:spcPts val="650"/>
              </a:spcBef>
              <a:buClr>
                <a:srgbClr val="FFFF00"/>
              </a:buClr>
              <a:buFont typeface="Wingdings" pitchFamily="2" charset="2"/>
              <a:buChar char="Ø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vi-VN" dirty="0">
                <a:solidFill>
                  <a:srgbClr val="FFFF00"/>
                </a:solidFill>
                <a:latin typeface="Verdana" pitchFamily="34" charset="0"/>
              </a:rPr>
              <a:t>Dacă este </a:t>
            </a:r>
            <a:r>
              <a:rPr lang="vi-VN" dirty="0" smtClean="0">
                <a:solidFill>
                  <a:srgbClr val="FFFF00"/>
                </a:solidFill>
                <a:latin typeface="Verdana" pitchFamily="34" charset="0"/>
              </a:rPr>
              <a:t>nevoie</a:t>
            </a:r>
            <a:r>
              <a:rPr lang="ro-RO" dirty="0" smtClean="0">
                <a:solidFill>
                  <a:srgbClr val="FFFF00"/>
                </a:solidFill>
                <a:latin typeface="Verdana" pitchFamily="34" charset="0"/>
              </a:rPr>
              <a:t>, aplicați </a:t>
            </a:r>
            <a:r>
              <a:rPr lang="vi-VN" dirty="0" smtClean="0">
                <a:solidFill>
                  <a:srgbClr val="FFFF00"/>
                </a:solidFill>
                <a:latin typeface="Verdana" pitchFamily="34" charset="0"/>
              </a:rPr>
              <a:t>procedur</a:t>
            </a:r>
            <a:r>
              <a:rPr lang="ro-RO" dirty="0" smtClean="0">
                <a:solidFill>
                  <a:srgbClr val="FFFF00"/>
                </a:solidFill>
                <a:latin typeface="Verdana" pitchFamily="34" charset="0"/>
              </a:rPr>
              <a:t>a</a:t>
            </a:r>
            <a:r>
              <a:rPr lang="vi-VN" dirty="0" smtClean="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vi-VN" dirty="0">
                <a:solidFill>
                  <a:srgbClr val="FFFF00"/>
                </a:solidFill>
                <a:latin typeface="Verdana" pitchFamily="34" charset="0"/>
              </a:rPr>
              <a:t>penală</a:t>
            </a:r>
            <a:endParaRPr lang="en-GB" dirty="0">
              <a:solidFill>
                <a:srgbClr val="FFFF00"/>
              </a:solidFill>
              <a:latin typeface="Verdana" pitchFamily="34" charset="0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228600" y="260350"/>
            <a:ext cx="89154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160" tIns="46080" rIns="92160" bIns="46080" anchor="b"/>
          <a:lstStyle/>
          <a:p>
            <a:pPr algn="ctr" defTabSz="449263">
              <a:lnSpc>
                <a:spcPct val="95000"/>
              </a:lnSpc>
              <a:buClr>
                <a:srgbClr val="00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u-HU" sz="4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Curieri</a:t>
            </a:r>
            <a:r>
              <a:rPr lang="hu-HU" sz="4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GB" sz="4400" b="1" i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911204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o-RO" dirty="0" smtClean="0">
                <a:latin typeface="Verdana" pitchFamily="34" charset="0"/>
              </a:rPr>
              <a:t>Documente</a:t>
            </a:r>
            <a:endParaRPr lang="en-GB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8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827584" y="1196752"/>
            <a:ext cx="7772400" cy="1470025"/>
          </a:xfrm>
          <a:noFill/>
        </p:spPr>
        <p:txBody>
          <a:bodyPr anchorCtr="1"/>
          <a:lstStyle/>
          <a:p>
            <a:r>
              <a:rPr lang="vi-VN" sz="4800" dirty="0" smtClean="0"/>
              <a:t>Vă</a:t>
            </a:r>
            <a:r>
              <a:rPr lang="ro-RO" sz="4800" dirty="0" smtClean="0"/>
              <a:t> mulțumesc pentru atenție!</a:t>
            </a:r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4000" dirty="0" err="1" smtClean="0">
                <a:latin typeface="Verdana" pitchFamily="34" charset="0"/>
              </a:rPr>
              <a:t>Surse</a:t>
            </a:r>
            <a:r>
              <a:rPr lang="hu-HU" sz="4000" dirty="0" smtClean="0">
                <a:latin typeface="Verdana" pitchFamily="34" charset="0"/>
              </a:rPr>
              <a:t> </a:t>
            </a:r>
            <a:r>
              <a:rPr lang="hu-HU" sz="4000" dirty="0" err="1" smtClean="0">
                <a:latin typeface="Verdana" pitchFamily="34" charset="0"/>
              </a:rPr>
              <a:t>generale</a:t>
            </a:r>
            <a:r>
              <a:rPr lang="hu-HU" sz="4000" dirty="0" smtClean="0">
                <a:latin typeface="Verdana" pitchFamily="34" charset="0"/>
              </a:rPr>
              <a:t> de </a:t>
            </a:r>
            <a:r>
              <a:rPr lang="hu-HU" sz="4000" dirty="0" err="1" smtClean="0">
                <a:latin typeface="Verdana" pitchFamily="34" charset="0"/>
              </a:rPr>
              <a:t>informație</a:t>
            </a:r>
            <a:endParaRPr lang="hu-HU" sz="4000" dirty="0">
              <a:latin typeface="Verdana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0375" y="1340768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o-RO" sz="2400" dirty="0" smtClean="0">
                <a:solidFill>
                  <a:srgbClr val="FFFF00"/>
                </a:solidFill>
                <a:latin typeface="Verdana" pitchFamily="34" charset="0"/>
              </a:rPr>
              <a:t>Interne</a:t>
            </a:r>
          </a:p>
          <a:p>
            <a:pPr>
              <a:buFont typeface="Wingdings" pitchFamily="2" charset="2"/>
              <a:buNone/>
            </a:pPr>
            <a:endParaRPr lang="en-GB" sz="1000" dirty="0" smtClean="0">
              <a:solidFill>
                <a:srgbClr val="FFFF00"/>
              </a:solidFill>
              <a:latin typeface="Verdana" pitchFamily="34" charset="0"/>
            </a:endParaRPr>
          </a:p>
          <a:p>
            <a:r>
              <a:rPr lang="en-GB" sz="2400" dirty="0" err="1" smtClean="0">
                <a:solidFill>
                  <a:srgbClr val="FFFF00"/>
                </a:solidFill>
                <a:latin typeface="Verdana" pitchFamily="34" charset="0"/>
              </a:rPr>
              <a:t>Informații</a:t>
            </a:r>
            <a:r>
              <a:rPr lang="en-GB" sz="2400" dirty="0" smtClean="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en-GB" sz="2400" dirty="0">
                <a:solidFill>
                  <a:srgbClr val="FFFF00"/>
                </a:solidFill>
                <a:latin typeface="Verdana" pitchFamily="34" charset="0"/>
              </a:rPr>
              <a:t>de la </a:t>
            </a:r>
            <a:r>
              <a:rPr lang="en-GB" sz="2400" dirty="0" err="1">
                <a:solidFill>
                  <a:srgbClr val="FFFF00"/>
                </a:solidFill>
                <a:latin typeface="Verdana" pitchFamily="34" charset="0"/>
              </a:rPr>
              <a:t>birourile</a:t>
            </a:r>
            <a:r>
              <a:rPr lang="en-GB" sz="2400" dirty="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en-GB" sz="2400" dirty="0" err="1">
                <a:solidFill>
                  <a:srgbClr val="FFFF00"/>
                </a:solidFill>
                <a:latin typeface="Verdana" pitchFamily="34" charset="0"/>
              </a:rPr>
              <a:t>vamale</a:t>
            </a:r>
            <a:endParaRPr lang="en-GB" sz="2400" dirty="0">
              <a:solidFill>
                <a:srgbClr val="FFFF00"/>
              </a:solidFill>
              <a:latin typeface="Verdana" pitchFamily="34" charset="0"/>
            </a:endParaRPr>
          </a:p>
          <a:p>
            <a:r>
              <a:rPr lang="en-GB" sz="2400" dirty="0" err="1" smtClean="0">
                <a:solidFill>
                  <a:srgbClr val="FFFF00"/>
                </a:solidFill>
                <a:latin typeface="Verdana" pitchFamily="34" charset="0"/>
              </a:rPr>
              <a:t>Informații</a:t>
            </a:r>
            <a:r>
              <a:rPr lang="ro-RO" sz="2400" dirty="0" smtClean="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en-GB" sz="2400" dirty="0" err="1" smtClean="0">
                <a:solidFill>
                  <a:srgbClr val="FFFF00"/>
                </a:solidFill>
                <a:latin typeface="Verdana" pitchFamily="34" charset="0"/>
              </a:rPr>
              <a:t>internaționale</a:t>
            </a:r>
            <a:r>
              <a:rPr lang="en-GB" sz="2400" dirty="0" smtClean="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en-GB" sz="2400" dirty="0">
                <a:solidFill>
                  <a:srgbClr val="FFFF00"/>
                </a:solidFill>
                <a:latin typeface="Verdana" pitchFamily="34" charset="0"/>
              </a:rPr>
              <a:t>(RIF, AM, OWNRES ...)</a:t>
            </a:r>
          </a:p>
          <a:p>
            <a:r>
              <a:rPr lang="en-GB" sz="2400" dirty="0" err="1">
                <a:solidFill>
                  <a:srgbClr val="FFFF00"/>
                </a:solidFill>
                <a:latin typeface="Verdana" pitchFamily="34" charset="0"/>
              </a:rPr>
              <a:t>Sediul</a:t>
            </a:r>
            <a:r>
              <a:rPr lang="en-GB" sz="2400" dirty="0">
                <a:solidFill>
                  <a:srgbClr val="FFFF00"/>
                </a:solidFill>
                <a:latin typeface="Verdana" pitchFamily="34" charset="0"/>
              </a:rPr>
              <a:t> central al </a:t>
            </a:r>
            <a:r>
              <a:rPr lang="en-GB" sz="2400" dirty="0" smtClean="0">
                <a:solidFill>
                  <a:srgbClr val="FFFF00"/>
                </a:solidFill>
                <a:latin typeface="Verdana" pitchFamily="34" charset="0"/>
              </a:rPr>
              <a:t>NTCA</a:t>
            </a:r>
            <a:r>
              <a:rPr lang="ro-RO" sz="2400" dirty="0" smtClean="0">
                <a:solidFill>
                  <a:srgbClr val="FFFF00"/>
                </a:solidFill>
                <a:latin typeface="Verdana" pitchFamily="34" charset="0"/>
              </a:rPr>
              <a:t> (administrația vamală la nivel național – Serviciul Vamal pentru MD)</a:t>
            </a:r>
            <a:endParaRPr lang="en-GB" sz="2400" dirty="0">
              <a:solidFill>
                <a:srgbClr val="FFFF00"/>
              </a:solidFill>
              <a:latin typeface="Verdana" pitchFamily="34" charset="0"/>
            </a:endParaRPr>
          </a:p>
          <a:p>
            <a:r>
              <a:rPr lang="en-GB" sz="2400" dirty="0" err="1">
                <a:solidFill>
                  <a:srgbClr val="FFFF00"/>
                </a:solidFill>
                <a:latin typeface="Verdana" pitchFamily="34" charset="0"/>
              </a:rPr>
              <a:t>Rezultat</a:t>
            </a:r>
            <a:r>
              <a:rPr lang="en-GB" sz="2400" dirty="0">
                <a:solidFill>
                  <a:srgbClr val="FFFF00"/>
                </a:solidFill>
                <a:latin typeface="Verdana" pitchFamily="34" charset="0"/>
              </a:rPr>
              <a:t> din </a:t>
            </a:r>
            <a:r>
              <a:rPr lang="en-GB" sz="2400" dirty="0" err="1">
                <a:solidFill>
                  <a:srgbClr val="FFFF00"/>
                </a:solidFill>
                <a:latin typeface="Verdana" pitchFamily="34" charset="0"/>
              </a:rPr>
              <a:t>laboratorul</a:t>
            </a:r>
            <a:r>
              <a:rPr lang="en-GB" sz="2400" dirty="0">
                <a:solidFill>
                  <a:srgbClr val="FFFF00"/>
                </a:solidFill>
                <a:latin typeface="Verdana" pitchFamily="34" charset="0"/>
              </a:rPr>
              <a:t> NTCA</a:t>
            </a:r>
            <a:endParaRPr lang="en-GB" sz="2400" dirty="0" smtClean="0">
              <a:solidFill>
                <a:srgbClr val="FFFF00"/>
              </a:solidFill>
              <a:latin typeface="Verdana" pitchFamily="34" charset="0"/>
            </a:endParaRPr>
          </a:p>
          <a:p>
            <a:pPr>
              <a:buFont typeface="Wingdings" pitchFamily="2" charset="2"/>
              <a:buNone/>
            </a:pPr>
            <a:endParaRPr lang="en-GB" sz="2400" dirty="0" smtClean="0">
              <a:latin typeface="Verdana" pitchFamily="34" charset="0"/>
            </a:endParaRPr>
          </a:p>
          <a:p>
            <a:endParaRPr lang="en-GB" sz="2000" dirty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4550" y="1340768"/>
            <a:ext cx="4038600" cy="45307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o-RO" sz="2400" dirty="0" smtClean="0">
                <a:solidFill>
                  <a:srgbClr val="FFFF00"/>
                </a:solidFill>
                <a:latin typeface="Verdana" pitchFamily="34" charset="0"/>
              </a:rPr>
              <a:t>Externe</a:t>
            </a:r>
            <a:endParaRPr lang="en-GB" sz="2400" dirty="0" smtClean="0">
              <a:solidFill>
                <a:srgbClr val="FFFF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400" dirty="0" smtClean="0">
              <a:solidFill>
                <a:srgbClr val="FFFF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r>
              <a:rPr lang="ro-RO" sz="2400" dirty="0" smtClean="0">
                <a:solidFill>
                  <a:srgbClr val="FFFF00"/>
                </a:solidFill>
                <a:latin typeface="Verdana" pitchFamily="34" charset="0"/>
              </a:rPr>
              <a:t>Profiluri</a:t>
            </a:r>
            <a:endParaRPr lang="en-GB" sz="2400" dirty="0" smtClean="0">
              <a:solidFill>
                <a:srgbClr val="FFFF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endParaRPr lang="en-GB" sz="2400" dirty="0" smtClean="0">
              <a:solidFill>
                <a:srgbClr val="FFFF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endParaRPr lang="en-GB" sz="2400" dirty="0" smtClean="0">
              <a:solidFill>
                <a:srgbClr val="FFFF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r>
              <a:rPr lang="ro-RO" sz="2400" dirty="0" smtClean="0">
                <a:solidFill>
                  <a:srgbClr val="FFFF00"/>
                </a:solidFill>
                <a:latin typeface="Verdana" pitchFamily="34" charset="0"/>
              </a:rPr>
              <a:t>Studii de caz</a:t>
            </a:r>
            <a:endParaRPr lang="en-GB" sz="2400" dirty="0" smtClean="0">
              <a:solidFill>
                <a:srgbClr val="FFFF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endParaRPr lang="en-GB" sz="2400" dirty="0" smtClean="0">
              <a:solidFill>
                <a:srgbClr val="FFFF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endParaRPr lang="en-GB" sz="2400" dirty="0" smtClean="0">
              <a:solidFill>
                <a:srgbClr val="FFFF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r>
              <a:rPr lang="ro-RO" sz="2400" dirty="0" smtClean="0">
                <a:solidFill>
                  <a:srgbClr val="FFFF00"/>
                </a:solidFill>
                <a:latin typeface="Verdana" pitchFamily="34" charset="0"/>
              </a:rPr>
              <a:t>Analiza riscurilor</a:t>
            </a:r>
            <a:endParaRPr lang="en-GB" sz="2400" dirty="0" smtClean="0">
              <a:solidFill>
                <a:srgbClr val="FFFF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r>
              <a:rPr lang="ro-RO" sz="2400" dirty="0" smtClean="0">
                <a:solidFill>
                  <a:srgbClr val="FFFF00"/>
                </a:solidFill>
                <a:latin typeface="Verdana" pitchFamily="34" charset="0"/>
              </a:rPr>
              <a:t>Rezultatele post-control</a:t>
            </a:r>
            <a:endParaRPr lang="en-GB" sz="2400" dirty="0">
              <a:solidFill>
                <a:srgbClr val="FFFF00"/>
              </a:solidFill>
              <a:latin typeface="Verdana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539750" y="486886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hu-HU" sz="25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1476" y="332656"/>
            <a:ext cx="8915400" cy="1266825"/>
          </a:xfrm>
        </p:spPr>
        <p:txBody>
          <a:bodyPr>
            <a:noAutofit/>
          </a:bodyPr>
          <a:lstStyle/>
          <a:p>
            <a:r>
              <a:rPr lang="ro-RO" sz="3600" b="1" dirty="0" smtClean="0">
                <a:solidFill>
                  <a:schemeClr val="tx1"/>
                </a:solidFill>
                <a:latin typeface="Verdana" pitchFamily="34" charset="0"/>
              </a:rPr>
              <a:t/>
            </a:r>
            <a:br>
              <a:rPr lang="ro-RO" sz="3600" b="1" dirty="0" smtClean="0">
                <a:solidFill>
                  <a:schemeClr val="tx1"/>
                </a:solidFill>
                <a:latin typeface="Verdana" pitchFamily="34" charset="0"/>
              </a:rPr>
            </a:br>
            <a:r>
              <a:rPr lang="vi-VN" sz="3600" b="1" dirty="0">
                <a:solidFill>
                  <a:schemeClr val="tx1"/>
                </a:solidFill>
                <a:latin typeface="Verdana" pitchFamily="34" charset="0"/>
              </a:rPr>
              <a:t>Analiza riscurilor în domeniul aplicării legii</a:t>
            </a:r>
            <a:endParaRPr lang="en-GB" sz="3600" b="1" dirty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hu-HU" sz="2400" dirty="0"/>
          </a:p>
          <a:p>
            <a:pPr algn="ctr">
              <a:lnSpc>
                <a:spcPct val="90000"/>
              </a:lnSpc>
              <a:buFont typeface="Wingdings" pitchFamily="2" charset="2"/>
              <a:buChar char="§"/>
            </a:pPr>
            <a:endParaRPr lang="hu-HU" sz="3600" dirty="0" smtClean="0">
              <a:solidFill>
                <a:srgbClr val="FFFF00"/>
              </a:solidFill>
              <a:effectLst/>
              <a:latin typeface="Verdana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Char char="§"/>
            </a:pPr>
            <a:r>
              <a:rPr lang="vi-VN" sz="3600" b="1" dirty="0" smtClean="0">
                <a:solidFill>
                  <a:srgbClr val="FF0000"/>
                </a:solidFill>
                <a:effectLst/>
                <a:latin typeface="Verdana" pitchFamily="34" charset="0"/>
              </a:rPr>
              <a:t>analizarea </a:t>
            </a:r>
            <a:r>
              <a:rPr lang="vi-VN" sz="3600" b="1" dirty="0">
                <a:solidFill>
                  <a:srgbClr val="FF0000"/>
                </a:solidFill>
                <a:effectLst/>
                <a:latin typeface="Verdana" pitchFamily="34" charset="0"/>
              </a:rPr>
              <a:t>datelor privind confiscările </a:t>
            </a:r>
            <a:r>
              <a:rPr lang="vi-VN" sz="3600" dirty="0">
                <a:solidFill>
                  <a:srgbClr val="FFFF00"/>
                </a:solidFill>
                <a:effectLst/>
                <a:latin typeface="Verdana" pitchFamily="34" charset="0"/>
              </a:rPr>
              <a:t>(țigări etc.) </a:t>
            </a:r>
            <a:r>
              <a:rPr lang="en-GB" sz="3600" dirty="0">
                <a:solidFill>
                  <a:srgbClr val="FFFF00"/>
                </a:solidFill>
                <a:effectLst/>
                <a:latin typeface="Verdana" pitchFamily="34" charset="0"/>
                <a:sym typeface="Symbol" pitchFamily="18" charset="2"/>
              </a:rPr>
              <a:t></a:t>
            </a:r>
            <a:r>
              <a:rPr lang="vi-VN" sz="3600" dirty="0" smtClean="0">
                <a:solidFill>
                  <a:srgbClr val="FFFF00"/>
                </a:solidFill>
                <a:effectLst/>
                <a:latin typeface="Verdana" pitchFamily="34" charset="0"/>
              </a:rPr>
              <a:t> </a:t>
            </a:r>
            <a:r>
              <a:rPr lang="vi-VN" sz="3600" dirty="0">
                <a:solidFill>
                  <a:srgbClr val="FFFF00"/>
                </a:solidFill>
                <a:effectLst/>
                <a:latin typeface="Verdana" pitchFamily="34" charset="0"/>
              </a:rPr>
              <a:t>determinarea factorilor de risc în legătură cu mărfurile, vehiculele, expeditorul, destinatarul, rutarea transportului etc.</a:t>
            </a:r>
            <a:endParaRPr lang="en-GB" sz="3600" dirty="0">
              <a:solidFill>
                <a:srgbClr val="FFFF00"/>
              </a:solidFill>
              <a:effectLst/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endParaRPr lang="en-GB" sz="3600" dirty="0">
              <a:solidFill>
                <a:srgbClr val="FFFF00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hu-HU" sz="2400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hu-HU" sz="2400" dirty="0"/>
          </a:p>
          <a:p>
            <a:pPr algn="ctr">
              <a:lnSpc>
                <a:spcPct val="90000"/>
              </a:lnSpc>
              <a:buFont typeface="Wingdings" pitchFamily="2" charset="2"/>
              <a:buChar char="§"/>
            </a:pPr>
            <a:r>
              <a:rPr lang="hu-HU" sz="4000" dirty="0" smtClean="0">
                <a:solidFill>
                  <a:srgbClr val="FFFF00"/>
                </a:solidFill>
                <a:effectLst/>
                <a:latin typeface="Verdana" pitchFamily="34" charset="0"/>
              </a:rPr>
              <a:t>NAV</a:t>
            </a:r>
            <a:r>
              <a:rPr lang="en-GB" sz="4000" dirty="0" smtClean="0">
                <a:solidFill>
                  <a:srgbClr val="FFFF00"/>
                </a:solidFill>
                <a:effectLst/>
                <a:latin typeface="Verdana" pitchFamily="34" charset="0"/>
              </a:rPr>
              <a:t>-portal –portal</a:t>
            </a:r>
            <a:r>
              <a:rPr lang="ro-RO" sz="4000" dirty="0" smtClean="0">
                <a:solidFill>
                  <a:srgbClr val="FFFF00"/>
                </a:solidFill>
                <a:effectLst/>
                <a:latin typeface="Verdana" pitchFamily="34" charset="0"/>
              </a:rPr>
              <a:t> </a:t>
            </a:r>
            <a:r>
              <a:rPr lang="en-GB" sz="4000" dirty="0">
                <a:solidFill>
                  <a:srgbClr val="FFFF00"/>
                </a:solidFill>
                <a:effectLst/>
                <a:latin typeface="Verdana" pitchFamily="34" charset="0"/>
              </a:rPr>
              <a:t>intranet </a:t>
            </a:r>
          </a:p>
          <a:p>
            <a:pPr marL="0" indent="0" algn="ctr">
              <a:lnSpc>
                <a:spcPct val="90000"/>
              </a:lnSpc>
              <a:buNone/>
            </a:pPr>
            <a:endParaRPr lang="hu-HU" sz="4000" dirty="0" smtClean="0">
              <a:solidFill>
                <a:srgbClr val="FFFF00"/>
              </a:solidFill>
              <a:effectLst/>
              <a:latin typeface="Verdana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Char char="§"/>
            </a:pPr>
            <a:r>
              <a:rPr lang="ro-RO" sz="4000" dirty="0" smtClean="0">
                <a:solidFill>
                  <a:srgbClr val="FFFF00"/>
                </a:solidFill>
                <a:effectLst/>
                <a:latin typeface="Verdana" pitchFamily="34" charset="0"/>
              </a:rPr>
              <a:t>Buletine informative</a:t>
            </a:r>
            <a:r>
              <a:rPr lang="en-GB" sz="4000" dirty="0" smtClean="0">
                <a:solidFill>
                  <a:srgbClr val="FFFF00"/>
                </a:solidFill>
                <a:effectLst/>
                <a:latin typeface="Verdana" pitchFamily="34" charset="0"/>
              </a:rPr>
              <a:t> </a:t>
            </a:r>
            <a:r>
              <a:rPr lang="ro-RO" sz="4000" dirty="0" smtClean="0">
                <a:solidFill>
                  <a:srgbClr val="FFFF00"/>
                </a:solidFill>
                <a:effectLst/>
                <a:latin typeface="Verdana" pitchFamily="34" charset="0"/>
              </a:rPr>
              <a:t>despre</a:t>
            </a:r>
            <a:r>
              <a:rPr lang="en-GB" sz="4000" dirty="0" smtClean="0">
                <a:solidFill>
                  <a:srgbClr val="FFFF00"/>
                </a:solidFill>
                <a:effectLst/>
                <a:latin typeface="Verdana" pitchFamily="34" charset="0"/>
              </a:rPr>
              <a:t> </a:t>
            </a:r>
            <a:r>
              <a:rPr lang="ro-RO" sz="4000" dirty="0" smtClean="0">
                <a:solidFill>
                  <a:srgbClr val="FFFF00"/>
                </a:solidFill>
                <a:effectLst/>
                <a:latin typeface="Verdana" pitchFamily="34" charset="0"/>
              </a:rPr>
              <a:t>confiscări</a:t>
            </a:r>
            <a:endParaRPr lang="en-GB" sz="4000" dirty="0">
              <a:solidFill>
                <a:srgbClr val="FFFF00"/>
              </a:solidFill>
              <a:effectLst/>
              <a:latin typeface="Verdana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Char char="§"/>
            </a:pPr>
            <a:endParaRPr lang="hu-HU" sz="4000" dirty="0" smtClean="0">
              <a:solidFill>
                <a:srgbClr val="FFFF00"/>
              </a:solidFill>
              <a:effectLst/>
              <a:latin typeface="Verdana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Char char="§"/>
            </a:pPr>
            <a:r>
              <a:rPr lang="hu-HU" sz="4000" dirty="0" smtClean="0">
                <a:solidFill>
                  <a:srgbClr val="FFFF00"/>
                </a:solidFill>
                <a:effectLst/>
                <a:latin typeface="Verdana" pitchFamily="34" charset="0"/>
              </a:rPr>
              <a:t>S</a:t>
            </a:r>
            <a:r>
              <a:rPr lang="ro-RO" sz="4000" dirty="0" err="1" smtClean="0">
                <a:solidFill>
                  <a:srgbClr val="FFFF00"/>
                </a:solidFill>
                <a:effectLst/>
                <a:latin typeface="Verdana" pitchFamily="34" charset="0"/>
              </a:rPr>
              <a:t>chimbul</a:t>
            </a:r>
            <a:r>
              <a:rPr lang="ro-RO" sz="4000" dirty="0" smtClean="0">
                <a:solidFill>
                  <a:srgbClr val="FFFF00"/>
                </a:solidFill>
                <a:effectLst/>
                <a:latin typeface="Verdana" pitchFamily="34" charset="0"/>
              </a:rPr>
              <a:t> de informații</a:t>
            </a:r>
            <a:endParaRPr lang="en-GB" sz="4000" dirty="0">
              <a:solidFill>
                <a:srgbClr val="FFFF00"/>
              </a:solidFill>
              <a:effectLst/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endParaRPr lang="en-GB" sz="2400" dirty="0">
              <a:solidFill>
                <a:srgbClr val="FFFF00"/>
              </a:solidFill>
              <a:effectLst/>
              <a:latin typeface="Verdana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11476" y="332656"/>
            <a:ext cx="89154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ro-RO" sz="3600" b="1" kern="0" smtClean="0">
                <a:solidFill>
                  <a:schemeClr val="tx1"/>
                </a:solidFill>
                <a:latin typeface="Verdana" pitchFamily="34" charset="0"/>
              </a:rPr>
              <a:t/>
            </a:r>
            <a:br>
              <a:rPr lang="ro-RO" sz="3600" b="1" kern="0" smtClean="0">
                <a:solidFill>
                  <a:schemeClr val="tx1"/>
                </a:solidFill>
                <a:latin typeface="Verdana" pitchFamily="34" charset="0"/>
              </a:rPr>
            </a:br>
            <a:r>
              <a:rPr lang="vi-VN" sz="3600" b="1" kern="0" smtClean="0">
                <a:solidFill>
                  <a:schemeClr val="tx1"/>
                </a:solidFill>
                <a:latin typeface="Verdana" pitchFamily="34" charset="0"/>
              </a:rPr>
              <a:t>Analiza riscurilor în domeniul aplicării legii</a:t>
            </a:r>
            <a:endParaRPr lang="en-GB" sz="3600" b="1" kern="0" dirty="0">
              <a:solidFill>
                <a:schemeClr val="tx1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48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>
                <a:latin typeface="Verdana" pitchFamily="34" charset="0"/>
              </a:rPr>
              <a:t>Analiza riscurilor</a:t>
            </a:r>
            <a:endParaRPr lang="en-GB" dirty="0">
              <a:latin typeface="Verdana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hu-HU" dirty="0"/>
          </a:p>
          <a:p>
            <a:pPr>
              <a:buFont typeface="Wingdings" pitchFamily="2" charset="2"/>
              <a:buNone/>
            </a:pPr>
            <a:endParaRPr lang="hu-HU" dirty="0"/>
          </a:p>
          <a:p>
            <a:pPr algn="ctr">
              <a:buFont typeface="Wingdings" pitchFamily="2" charset="2"/>
              <a:buNone/>
            </a:pPr>
            <a:r>
              <a:rPr lang="hu-HU" dirty="0" err="1" smtClean="0">
                <a:solidFill>
                  <a:srgbClr val="FFFF00"/>
                </a:solidFill>
                <a:latin typeface="Verdana" pitchFamily="34" charset="0"/>
              </a:rPr>
              <a:t>Colectarea</a:t>
            </a:r>
            <a:r>
              <a:rPr lang="hu-HU" dirty="0" smtClean="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hu-HU" dirty="0" err="1" smtClean="0">
                <a:solidFill>
                  <a:srgbClr val="FFFF00"/>
                </a:solidFill>
                <a:latin typeface="Verdana" pitchFamily="34" charset="0"/>
              </a:rPr>
              <a:t>datelor</a:t>
            </a:r>
            <a:endParaRPr lang="hu-HU" dirty="0">
              <a:solidFill>
                <a:srgbClr val="FFFF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hu-HU" sz="2400" dirty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hu-HU" sz="2400" dirty="0" smtClean="0">
              <a:solidFill>
                <a:srgbClr val="FFFF00"/>
              </a:solidFill>
              <a:effectLst/>
              <a:latin typeface="Verdana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Char char="§"/>
            </a:pPr>
            <a:r>
              <a:rPr lang="vi-VN" sz="3600" dirty="0" smtClean="0">
                <a:solidFill>
                  <a:srgbClr val="FFFF00"/>
                </a:solidFill>
                <a:effectLst/>
                <a:latin typeface="Verdana" pitchFamily="34" charset="0"/>
              </a:rPr>
              <a:t>analiza </a:t>
            </a:r>
            <a:r>
              <a:rPr lang="vi-VN" sz="3600" dirty="0">
                <a:solidFill>
                  <a:srgbClr val="FFFF00"/>
                </a:solidFill>
                <a:effectLst/>
                <a:latin typeface="Verdana" pitchFamily="34" charset="0"/>
              </a:rPr>
              <a:t>datelor din bazele de date vamale care caută </a:t>
            </a:r>
            <a:r>
              <a:rPr lang="vi-VN" sz="3600" b="1" dirty="0">
                <a:solidFill>
                  <a:srgbClr val="FF0000"/>
                </a:solidFill>
                <a:effectLst/>
                <a:latin typeface="Verdana" pitchFamily="34" charset="0"/>
              </a:rPr>
              <a:t>indicatori de </a:t>
            </a:r>
            <a:r>
              <a:rPr lang="vi-VN" sz="3600" b="1" dirty="0" smtClean="0">
                <a:solidFill>
                  <a:srgbClr val="FF0000"/>
                </a:solidFill>
                <a:effectLst/>
                <a:latin typeface="Verdana" pitchFamily="34" charset="0"/>
              </a:rPr>
              <a:t>risc</a:t>
            </a:r>
            <a:endParaRPr lang="vi-VN" sz="3600" dirty="0">
              <a:solidFill>
                <a:srgbClr val="FFFF00"/>
              </a:solidFill>
              <a:effectLst/>
              <a:latin typeface="Verdana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Char char="§"/>
            </a:pPr>
            <a:r>
              <a:rPr lang="vi-VN" sz="3600" dirty="0">
                <a:solidFill>
                  <a:srgbClr val="FFFF00"/>
                </a:solidFill>
                <a:effectLst/>
                <a:latin typeface="Verdana" pitchFamily="34" charset="0"/>
              </a:rPr>
              <a:t>cooperarea cu </a:t>
            </a:r>
            <a:r>
              <a:rPr lang="vi-VN" sz="3600" dirty="0" smtClean="0">
                <a:solidFill>
                  <a:srgbClr val="FFFF00"/>
                </a:solidFill>
                <a:effectLst/>
                <a:latin typeface="Verdana" pitchFamily="34" charset="0"/>
              </a:rPr>
              <a:t>organizați</a:t>
            </a:r>
            <a:r>
              <a:rPr lang="ro-RO" sz="3600" dirty="0" err="1" smtClean="0">
                <a:solidFill>
                  <a:srgbClr val="FFFF00"/>
                </a:solidFill>
                <a:effectLst/>
                <a:latin typeface="Verdana" pitchFamily="34" charset="0"/>
              </a:rPr>
              <a:t>ile</a:t>
            </a:r>
            <a:r>
              <a:rPr lang="vi-VN" sz="3600" dirty="0" smtClean="0">
                <a:solidFill>
                  <a:srgbClr val="FFFF00"/>
                </a:solidFill>
                <a:effectLst/>
                <a:latin typeface="Verdana" pitchFamily="34" charset="0"/>
              </a:rPr>
              <a:t> internațional</a:t>
            </a:r>
            <a:r>
              <a:rPr lang="ro-RO" sz="3600" dirty="0" smtClean="0">
                <a:solidFill>
                  <a:srgbClr val="FFFF00"/>
                </a:solidFill>
                <a:effectLst/>
                <a:latin typeface="Verdana" pitchFamily="34" charset="0"/>
              </a:rPr>
              <a:t>e</a:t>
            </a:r>
            <a:endParaRPr lang="en-GB" sz="3600" dirty="0">
              <a:solidFill>
                <a:srgbClr val="FFFF00"/>
              </a:solidFill>
              <a:effectLst/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endParaRPr lang="en-GB" sz="2400" dirty="0">
              <a:solidFill>
                <a:srgbClr val="FFFF00"/>
              </a:solidFill>
              <a:effectLst/>
              <a:latin typeface="Verdana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11476" y="332656"/>
            <a:ext cx="89154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ro-RO" sz="3600" b="1" kern="0" smtClean="0">
                <a:solidFill>
                  <a:schemeClr val="tx1"/>
                </a:solidFill>
                <a:latin typeface="Verdana" pitchFamily="34" charset="0"/>
              </a:rPr>
              <a:t/>
            </a:r>
            <a:br>
              <a:rPr lang="ro-RO" sz="3600" b="1" kern="0" smtClean="0">
                <a:solidFill>
                  <a:schemeClr val="tx1"/>
                </a:solidFill>
                <a:latin typeface="Verdana" pitchFamily="34" charset="0"/>
              </a:rPr>
            </a:br>
            <a:r>
              <a:rPr lang="vi-VN" sz="3600" b="1" kern="0" smtClean="0">
                <a:solidFill>
                  <a:schemeClr val="tx1"/>
                </a:solidFill>
                <a:latin typeface="Verdana" pitchFamily="34" charset="0"/>
              </a:rPr>
              <a:t>Analiza riscurilor în domeniul aplicării legii</a:t>
            </a:r>
            <a:endParaRPr lang="en-GB" sz="3600" b="1" kern="0" dirty="0">
              <a:solidFill>
                <a:schemeClr val="tx1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42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906838"/>
            <a:ext cx="9144000" cy="297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79" name="Dia számának helye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F6390F59-F294-4D2C-924C-F436C72D50A8}" type="slidenum">
              <a:rPr lang="hu-HU" sz="1400">
                <a:solidFill>
                  <a:prstClr val="black"/>
                </a:solidFill>
                <a:latin typeface="Arial" pitchFamily="34" charset="0"/>
              </a:rPr>
              <a:pPr algn="r"/>
              <a:t>8</a:t>
            </a:fld>
            <a:endParaRPr lang="hu-HU" sz="140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0180" name="Téglalap 3"/>
          <p:cNvSpPr>
            <a:spLocks noChangeArrowheads="1"/>
          </p:cNvSpPr>
          <p:nvPr/>
        </p:nvSpPr>
        <p:spPr bwMode="auto">
          <a:xfrm>
            <a:off x="228600" y="1689100"/>
            <a:ext cx="89154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800"/>
              </a:lnSpc>
            </a:pPr>
            <a:endParaRPr lang="en-US" sz="2400" b="1" dirty="0">
              <a:solidFill>
                <a:prstClr val="black"/>
              </a:solidFill>
              <a:latin typeface="Arial" pitchFamily="34" charset="0"/>
              <a:cs typeface="Times New Roman" pitchFamily="18" charset="0"/>
            </a:endParaRPr>
          </a:p>
          <a:p>
            <a:pPr>
              <a:lnSpc>
                <a:spcPts val="1800"/>
              </a:lnSpc>
              <a:buFont typeface="Wingdings" pitchFamily="2" charset="2"/>
              <a:buChar char="q"/>
            </a:pPr>
            <a:r>
              <a:rPr lang="hu-H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EUROPOL</a:t>
            </a:r>
          </a:p>
          <a:p>
            <a:pPr>
              <a:lnSpc>
                <a:spcPts val="1800"/>
              </a:lnSpc>
              <a:buFont typeface="Wingdings" pitchFamily="2" charset="2"/>
              <a:buChar char="q"/>
            </a:pP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800"/>
              </a:lnSpc>
              <a:buFont typeface="Wingdings" pitchFamily="2" charset="2"/>
              <a:buChar char="q"/>
            </a:pPr>
            <a:r>
              <a:rPr lang="hu-H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INTERPOL</a:t>
            </a:r>
          </a:p>
          <a:p>
            <a:pPr>
              <a:lnSpc>
                <a:spcPts val="1800"/>
              </a:lnSpc>
              <a:buFont typeface="Wingdings" pitchFamily="2" charset="2"/>
              <a:buChar char="q"/>
            </a:pP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800"/>
              </a:lnSpc>
              <a:buFont typeface="Wingdings" pitchFamily="2" charset="2"/>
              <a:buChar char="q"/>
            </a:pPr>
            <a:r>
              <a:rPr lang="hu-H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EUROJUST</a:t>
            </a:r>
          </a:p>
          <a:p>
            <a:pPr>
              <a:lnSpc>
                <a:spcPts val="1800"/>
              </a:lnSpc>
              <a:buFont typeface="Wingdings" pitchFamily="2" charset="2"/>
              <a:buChar char="q"/>
            </a:pPr>
            <a:endParaRPr lang="en-US" sz="24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800"/>
              </a:lnSpc>
              <a:buFont typeface="Wingdings" pitchFamily="2" charset="2"/>
              <a:buChar char="q"/>
            </a:pPr>
            <a:r>
              <a:rPr lang="hu-H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Oficiul</a:t>
            </a:r>
            <a:r>
              <a:rPr lang="es-E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European</a:t>
            </a:r>
            <a:r>
              <a:rPr lang="es-E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s-E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Luptă</a:t>
            </a:r>
            <a:r>
              <a:rPr lang="es-E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Antifraudă</a:t>
            </a:r>
            <a:r>
              <a:rPr lang="es-E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(OLAF) </a:t>
            </a:r>
            <a:endParaRPr lang="ro-RO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800"/>
              </a:lnSpc>
            </a:pP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800"/>
              </a:lnSpc>
              <a:buFont typeface="Wingdings" pitchFamily="2" charset="2"/>
              <a:buChar char="q"/>
            </a:pPr>
            <a:r>
              <a:rPr lang="hu-H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Organizația Mondială a Vămilor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o-RO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Oficiile RILO</a:t>
            </a:r>
          </a:p>
          <a:p>
            <a:pPr>
              <a:lnSpc>
                <a:spcPts val="1800"/>
              </a:lnSpc>
            </a:pP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800"/>
              </a:lnSpc>
              <a:buFont typeface="Wingdings" pitchFamily="2" charset="2"/>
              <a:buChar char="q"/>
            </a:pPr>
            <a:r>
              <a:rPr lang="ro-RO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Centrul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Sud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European de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Aplicare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Legii</a:t>
            </a:r>
            <a:r>
              <a:rPr lang="hu-H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hu-H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LE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hu-H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ts val="1800"/>
              </a:lnSpc>
              <a:buFont typeface="Wingdings" pitchFamily="2" charset="2"/>
              <a:buChar char="q"/>
            </a:pPr>
            <a:endParaRPr lang="hu-HU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800"/>
              </a:lnSpc>
              <a:buFont typeface="Wingdings" pitchFamily="2" charset="2"/>
              <a:buChar char="q"/>
            </a:pPr>
            <a:r>
              <a:rPr lang="hu-HU" sz="2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Grupul de lucru pentru uniunea vamală în cadrul Consiliului UE</a:t>
            </a:r>
            <a:endParaRPr lang="hu-HU" sz="2400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800"/>
              </a:lnSpc>
              <a:buFont typeface="Wingdings" pitchFamily="2" charset="2"/>
              <a:buChar char="q"/>
            </a:pPr>
            <a:endParaRPr lang="hu-HU" sz="24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800"/>
              </a:lnSpc>
              <a:buFont typeface="Wingdings" pitchFamily="2" charset="2"/>
              <a:buChar char="q"/>
            </a:pPr>
            <a:r>
              <a:rPr lang="hu-HU" sz="24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400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Autorități</a:t>
            </a:r>
            <a:r>
              <a:rPr lang="hu-HU" sz="2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400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educaționale</a:t>
            </a:r>
            <a:r>
              <a:rPr lang="hu-HU" sz="2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400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locale</a:t>
            </a:r>
            <a:r>
              <a:rPr lang="hu-HU" sz="2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hu-HU" sz="2400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LEAs</a:t>
            </a:r>
            <a:r>
              <a:rPr lang="hu-HU" sz="2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hu-HU" sz="24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800"/>
              </a:lnSpc>
              <a:buFont typeface="Wingdings" pitchFamily="2" charset="2"/>
              <a:buChar char="q"/>
            </a:pPr>
            <a:endParaRPr lang="hu-HU" sz="24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800"/>
              </a:lnSpc>
              <a:buFont typeface="Wingdings" pitchFamily="2" charset="2"/>
              <a:buChar char="q"/>
            </a:pPr>
            <a:r>
              <a:rPr lang="hu-HU" sz="2400" i="1" dirty="0">
                <a:solidFill>
                  <a:prstClr val="black"/>
                </a:solidFill>
                <a:latin typeface="Arial" pitchFamily="34" charset="0"/>
                <a:cs typeface="Times New Roman" pitchFamily="18" charset="0"/>
              </a:rPr>
              <a:t> …</a:t>
            </a:r>
            <a:endParaRPr lang="en-US" sz="2400" i="1" dirty="0">
              <a:solidFill>
                <a:prstClr val="black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50181" name="Rectangle 2"/>
          <p:cNvSpPr txBox="1">
            <a:spLocks/>
          </p:cNvSpPr>
          <p:nvPr/>
        </p:nvSpPr>
        <p:spPr bwMode="auto">
          <a:xfrm>
            <a:off x="1023937" y="188640"/>
            <a:ext cx="7578725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vi-VN" sz="4400" dirty="0" smtClean="0">
                <a:solidFill>
                  <a:srgbClr val="376092"/>
                </a:solidFill>
                <a:latin typeface="Times New Roman" pitchFamily="18" charset="0"/>
                <a:cs typeface="Times New Roman" pitchFamily="18" charset="0"/>
              </a:rPr>
              <a:t>Cooperarea </a:t>
            </a:r>
            <a:r>
              <a:rPr lang="vi-VN" sz="4400" dirty="0">
                <a:solidFill>
                  <a:srgbClr val="376092"/>
                </a:solidFill>
                <a:latin typeface="Times New Roman" pitchFamily="18" charset="0"/>
                <a:cs typeface="Times New Roman" pitchFamily="18" charset="0"/>
              </a:rPr>
              <a:t>penală - parteneri internaționali</a:t>
            </a:r>
            <a:r>
              <a:rPr lang="en-GB" sz="4400" dirty="0" smtClean="0">
                <a:solidFill>
                  <a:srgbClr val="37609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sz="4400" dirty="0">
              <a:solidFill>
                <a:srgbClr val="37609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0182" name="Picture 2" descr="http://www.saferinternetday.org/image/journal/article?img_id=120928&amp;t=132826989127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950" y="6045200"/>
            <a:ext cx="3240088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3" name="Picture 4" descr="http://upload.wikimedia.org/wikipedia/en/6/60/Interpol_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92500" y="5732463"/>
            <a:ext cx="728663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4" name="Picture 6" descr="http://upload.wikimedia.org/wikipedia/en/thumb/6/65/Eurojust_logo.svg/200px-Eurojust_logo.svg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7538" y="5881688"/>
            <a:ext cx="771525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5" name="Picture 8" descr="http://www.integrationpoint.com/globaltradenews/wp-content/uploads/2011/02/WCO-small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907338" y="5908675"/>
            <a:ext cx="1162050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6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04025" y="5797550"/>
            <a:ext cx="1020763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7" name="Picture 13" descr="http://2.bp.blogspot.com/_WxRCvMGXb2g/S2rmLUB4Z4I/AAAAAAAACgw/dFZtG2Ztrts/s400/OLAF++Logo+02.gi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435600" y="5943600"/>
            <a:ext cx="1254125" cy="62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25660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625" y="571500"/>
            <a:ext cx="8229600" cy="1139825"/>
          </a:xfrm>
        </p:spPr>
        <p:txBody>
          <a:bodyPr anchorCtr="1"/>
          <a:lstStyle/>
          <a:p>
            <a:r>
              <a:rPr lang="hu-HU" sz="4000" b="1" dirty="0" err="1" smtClean="0">
                <a:latin typeface="Verdana" pitchFamily="34" charset="0"/>
              </a:rPr>
              <a:t>Bază</a:t>
            </a:r>
            <a:r>
              <a:rPr lang="hu-HU" sz="4000" b="1" dirty="0" smtClean="0">
                <a:latin typeface="Verdana" pitchFamily="34" charset="0"/>
              </a:rPr>
              <a:t> de </a:t>
            </a:r>
            <a:r>
              <a:rPr lang="hu-HU" sz="4000" b="1" dirty="0" err="1" smtClean="0">
                <a:latin typeface="Verdana" pitchFamily="34" charset="0"/>
              </a:rPr>
              <a:t>date</a:t>
            </a:r>
            <a:r>
              <a:rPr lang="hu-HU" sz="4000" b="1" dirty="0" smtClean="0">
                <a:latin typeface="Verdana" pitchFamily="34" charset="0"/>
              </a:rPr>
              <a:t> </a:t>
            </a:r>
            <a:r>
              <a:rPr lang="hu-HU" sz="4000" b="1" dirty="0" err="1" smtClean="0">
                <a:latin typeface="Verdana" pitchFamily="34" charset="0"/>
              </a:rPr>
              <a:t>vamală</a:t>
            </a:r>
            <a:endParaRPr lang="hu-HU" sz="4000" b="1" dirty="0">
              <a:latin typeface="Verdana" pitchFamily="34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8625" y="2327275"/>
            <a:ext cx="8358188" cy="2887663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ro-RO" dirty="0" smtClean="0">
                <a:solidFill>
                  <a:srgbClr val="FFFF00"/>
                </a:solidFill>
                <a:latin typeface="Verdana" pitchFamily="34" charset="0"/>
              </a:rPr>
              <a:t>Declarațiile vamale cu privire la </a:t>
            </a:r>
            <a:r>
              <a:rPr lang="ro-RO" dirty="0">
                <a:solidFill>
                  <a:srgbClr val="FFFF00"/>
                </a:solidFill>
                <a:latin typeface="Verdana" pitchFamily="34" charset="0"/>
              </a:rPr>
              <a:t>i</a:t>
            </a:r>
            <a:r>
              <a:rPr lang="en-GB" dirty="0" err="1" smtClean="0">
                <a:solidFill>
                  <a:srgbClr val="FFFF00"/>
                </a:solidFill>
                <a:latin typeface="Verdana" pitchFamily="34" charset="0"/>
              </a:rPr>
              <a:t>mport</a:t>
            </a:r>
            <a:r>
              <a:rPr lang="ro-RO" dirty="0" smtClean="0">
                <a:solidFill>
                  <a:srgbClr val="FFFF00"/>
                </a:solidFill>
                <a:latin typeface="Verdana" pitchFamily="34" charset="0"/>
              </a:rPr>
              <a:t> și export</a:t>
            </a:r>
          </a:p>
          <a:p>
            <a:pPr>
              <a:buFont typeface="Wingdings" pitchFamily="2" charset="2"/>
              <a:buChar char="§"/>
            </a:pPr>
            <a:r>
              <a:rPr lang="en-GB" dirty="0" err="1" smtClean="0">
                <a:solidFill>
                  <a:srgbClr val="FFFF00"/>
                </a:solidFill>
                <a:latin typeface="Verdana" pitchFamily="34" charset="0"/>
              </a:rPr>
              <a:t>Taxe</a:t>
            </a:r>
            <a:r>
              <a:rPr lang="en-GB" dirty="0" smtClean="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en-GB" dirty="0" err="1">
                <a:solidFill>
                  <a:srgbClr val="FFFF00"/>
                </a:solidFill>
                <a:latin typeface="Verdana" pitchFamily="34" charset="0"/>
              </a:rPr>
              <a:t>comune</a:t>
            </a:r>
            <a:r>
              <a:rPr lang="en-GB" dirty="0">
                <a:solidFill>
                  <a:srgbClr val="FFFF00"/>
                </a:solidFill>
                <a:latin typeface="Verdana" pitchFamily="34" charset="0"/>
              </a:rPr>
              <a:t> (</a:t>
            </a:r>
            <a:r>
              <a:rPr lang="en-GB" dirty="0" err="1">
                <a:solidFill>
                  <a:srgbClr val="FFFF00"/>
                </a:solidFill>
                <a:latin typeface="Verdana" pitchFamily="34" charset="0"/>
              </a:rPr>
              <a:t>drepturi</a:t>
            </a:r>
            <a:r>
              <a:rPr lang="en-GB" dirty="0">
                <a:solidFill>
                  <a:srgbClr val="FFFF00"/>
                </a:solidFill>
                <a:latin typeface="Verdana" pitchFamily="34" charset="0"/>
              </a:rPr>
              <a:t> de import, </a:t>
            </a:r>
            <a:r>
              <a:rPr lang="en-GB" dirty="0" err="1">
                <a:solidFill>
                  <a:srgbClr val="FFFF00"/>
                </a:solidFill>
                <a:latin typeface="Verdana" pitchFamily="34" charset="0"/>
              </a:rPr>
              <a:t>taxe</a:t>
            </a:r>
            <a:r>
              <a:rPr lang="en-GB" dirty="0">
                <a:solidFill>
                  <a:srgbClr val="FFFF00"/>
                </a:solidFill>
                <a:latin typeface="Verdana" pitchFamily="34" charset="0"/>
              </a:rPr>
              <a:t> etc.)</a:t>
            </a:r>
          </a:p>
          <a:p>
            <a:pPr>
              <a:buFont typeface="Wingdings" pitchFamily="2" charset="2"/>
              <a:buChar char="§"/>
            </a:pPr>
            <a:r>
              <a:rPr lang="en-GB" dirty="0">
                <a:solidFill>
                  <a:srgbClr val="FFFF00"/>
                </a:solidFill>
                <a:latin typeface="Verdana" pitchFamily="34" charset="0"/>
              </a:rPr>
              <a:t>COPIS, EDB, etc.</a:t>
            </a:r>
            <a:endParaRPr lang="en-GB" dirty="0" smtClean="0">
              <a:solidFill>
                <a:srgbClr val="FFFF00"/>
              </a:solidFill>
              <a:latin typeface="Verdana" pitchFamily="34" charset="0"/>
            </a:endParaRPr>
          </a:p>
          <a:p>
            <a:pPr>
              <a:buFont typeface="Wingdings" pitchFamily="2" charset="2"/>
              <a:buChar char="§"/>
            </a:pPr>
            <a:endParaRPr lang="hu-HU" dirty="0">
              <a:solidFill>
                <a:srgbClr val="FFFF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énysugár">
  <a:themeElements>
    <a:clrScheme name="Fénysugár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Fénysugá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énysugár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énysugár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énysugár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énysugár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énysugár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énysugár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énysugár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énysugár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énysugár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396</Words>
  <Application>Microsoft Office PowerPoint</Application>
  <PresentationFormat>On-screen Show (4:3)</PresentationFormat>
  <Paragraphs>131</Paragraphs>
  <Slides>24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ＭＳ Ｐゴシック</vt:lpstr>
      <vt:lpstr>Arial</vt:lpstr>
      <vt:lpstr>Calibri</vt:lpstr>
      <vt:lpstr>Symbol</vt:lpstr>
      <vt:lpstr>Times New Roman</vt:lpstr>
      <vt:lpstr>Verdana</vt:lpstr>
      <vt:lpstr>Wingdings</vt:lpstr>
      <vt:lpstr>Fénysugár</vt:lpstr>
      <vt:lpstr>1_Office-téma</vt:lpstr>
      <vt:lpstr>2_Office-téma</vt:lpstr>
      <vt:lpstr>Managementul riscurilor  și analizei</vt:lpstr>
      <vt:lpstr>SARCINA</vt:lpstr>
      <vt:lpstr>Surse generale de informație</vt:lpstr>
      <vt:lpstr> Analiza riscurilor în domeniul aplicării legii</vt:lpstr>
      <vt:lpstr>PowerPoint Presentation</vt:lpstr>
      <vt:lpstr>Analiza riscurilor</vt:lpstr>
      <vt:lpstr>PowerPoint Presentation</vt:lpstr>
      <vt:lpstr>PowerPoint Presentation</vt:lpstr>
      <vt:lpstr>Bază de date vamală</vt:lpstr>
      <vt:lpstr>Trend…</vt:lpstr>
      <vt:lpstr>PowerPoint Presentation</vt:lpstr>
      <vt:lpstr>Pe drum…</vt:lpstr>
      <vt:lpstr>Provocări vamale</vt:lpstr>
      <vt:lpstr>Studiu de caz I.</vt:lpstr>
      <vt:lpstr>Procedură</vt:lpstr>
      <vt:lpstr>NTCA  (autoritatea vamală națională)</vt:lpstr>
      <vt:lpstr>Aeroport</vt:lpstr>
      <vt:lpstr>Sarcina…</vt:lpstr>
      <vt:lpstr>Curieri</vt:lpstr>
      <vt:lpstr>Curieri</vt:lpstr>
      <vt:lpstr>Curieri </vt:lpstr>
      <vt:lpstr>PowerPoint Presentation</vt:lpstr>
      <vt:lpstr>Documente</vt:lpstr>
      <vt:lpstr>Vă mulțumesc pentru atenție!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Almási</dc:creator>
  <cp:lastModifiedBy>Olga M</cp:lastModifiedBy>
  <cp:revision>57</cp:revision>
  <dcterms:created xsi:type="dcterms:W3CDTF">2008-08-17T06:11:46Z</dcterms:created>
  <dcterms:modified xsi:type="dcterms:W3CDTF">2018-02-19T07:50:34Z</dcterms:modified>
</cp:coreProperties>
</file>