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546" r:id="rId1"/>
  </p:sldMasterIdLst>
  <p:notesMasterIdLst>
    <p:notesMasterId r:id="rId19"/>
  </p:notesMasterIdLst>
  <p:handoutMasterIdLst>
    <p:handoutMasterId r:id="rId20"/>
  </p:handoutMasterIdLst>
  <p:sldIdLst>
    <p:sldId id="633" r:id="rId2"/>
    <p:sldId id="632" r:id="rId3"/>
    <p:sldId id="646" r:id="rId4"/>
    <p:sldId id="635" r:id="rId5"/>
    <p:sldId id="636" r:id="rId6"/>
    <p:sldId id="637" r:id="rId7"/>
    <p:sldId id="647" r:id="rId8"/>
    <p:sldId id="642" r:id="rId9"/>
    <p:sldId id="643" r:id="rId10"/>
    <p:sldId id="644" r:id="rId11"/>
    <p:sldId id="645" r:id="rId12"/>
    <p:sldId id="653" r:id="rId13"/>
    <p:sldId id="648" r:id="rId14"/>
    <p:sldId id="649" r:id="rId15"/>
    <p:sldId id="650" r:id="rId16"/>
    <p:sldId id="651" r:id="rId17"/>
    <p:sldId id="652" r:id="rId18"/>
  </p:sldIdLst>
  <p:sldSz cx="9144000" cy="6858000" type="screen4x3"/>
  <p:notesSz cx="6810375" cy="9942513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1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393">
          <p15:clr>
            <a:srgbClr val="A4A3A4"/>
          </p15:clr>
        </p15:guide>
        <p15:guide id="4" pos="1173">
          <p15:clr>
            <a:srgbClr val="A4A3A4"/>
          </p15:clr>
        </p15:guide>
        <p15:guide id="5" pos="50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003D7A"/>
    <a:srgbClr val="00CC00"/>
    <a:srgbClr val="00FF00"/>
    <a:srgbClr val="FF0000"/>
    <a:srgbClr val="CCFF66"/>
    <a:srgbClr val="99CC00"/>
    <a:srgbClr val="F5F5F5"/>
    <a:srgbClr val="1FB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0071" autoAdjust="0"/>
  </p:normalViewPr>
  <p:slideViewPr>
    <p:cSldViewPr snapToGrid="0">
      <p:cViewPr varScale="1">
        <p:scale>
          <a:sx n="73" d="100"/>
          <a:sy n="73" d="100"/>
        </p:scale>
        <p:origin x="408" y="54"/>
      </p:cViewPr>
      <p:guideLst>
        <p:guide orient="horz" pos="1121"/>
        <p:guide orient="horz" pos="720"/>
        <p:guide orient="horz" pos="393"/>
        <p:guide pos="1173"/>
        <p:guide pos="5070"/>
      </p:guideLst>
    </p:cSldViewPr>
  </p:slideViewPr>
  <p:outlineViewPr>
    <p:cViewPr>
      <p:scale>
        <a:sx n="33" d="100"/>
        <a:sy n="33" d="100"/>
      </p:scale>
      <p:origin x="0" y="11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44" y="1128"/>
      </p:cViewPr>
      <p:guideLst>
        <p:guide orient="horz" pos="3132"/>
        <p:guide pos="214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8597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8597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bg2"/>
                </a:solidFill>
                <a:latin typeface="Times New Roman" pitchFamily="18" charset="0"/>
              </a:defRPr>
            </a:lvl1pPr>
          </a:lstStyle>
          <a:p>
            <a:fld id="{B1833E46-01CA-4764-8A48-0A3FE7AB0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9247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8597" y="0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t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8597" y="9446745"/>
            <a:ext cx="2951779" cy="49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45" tIns="0" rIns="19245" bIns="0" numCol="1" anchor="b" anchorCtr="0" compatLnSpc="1">
            <a:prstTxWarp prst="textNoShape">
              <a:avLst/>
            </a:prstTxWarp>
          </a:bodyPr>
          <a:lstStyle>
            <a:lvl1pPr algn="r" defTabSz="923906" eaLnBrk="0" hangingPunct="0">
              <a:defRPr sz="100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53CE5C-8A05-49F3-A0E4-AD566D1334F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374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75225" cy="373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59" y="4721676"/>
            <a:ext cx="4993658" cy="4475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16" tIns="46508" rIns="93016" bIns="46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9286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8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04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4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932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4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4213" indent="-286236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4943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2920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60898" indent="-228989" defTabSz="900052"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8875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6852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34829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92807" indent="-228989" algn="ctr" defTabSz="900052" eaLnBrk="0" fontAlgn="base" hangingPunct="0">
              <a:spcBef>
                <a:spcPct val="50000"/>
              </a:spcBef>
              <a:spcAft>
                <a:spcPct val="0"/>
              </a:spcAft>
              <a:defRPr sz="1600" b="1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fld id="{E077DA78-9B80-409B-BEA2-92FF056BE9C9}" type="slidenum">
              <a:rPr lang="en-US" altLang="nl-NL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15</a:t>
            </a:fld>
            <a:endParaRPr lang="en-US" altLang="nl-NL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93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9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3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71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13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46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Counterfeit Identification Training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FOR LAW ENFORCEMENT USE ONLY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3CE5C-8A05-49F3-A0E4-AD566D1334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8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8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05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133475"/>
            <a:ext cx="8421688" cy="5762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1"/>
            <a:r>
              <a:rPr lang="nl-NL" dirty="0" smtClean="0"/>
              <a:t>Klik hier om te typen</a:t>
            </a:r>
          </a:p>
          <a:p>
            <a:pPr lvl="2"/>
            <a:r>
              <a:rPr lang="nl-NL" dirty="0" smtClean="0"/>
              <a:t>Tweede niveau</a:t>
            </a:r>
          </a:p>
          <a:p>
            <a:pPr lvl="3"/>
            <a:r>
              <a:rPr lang="nl-NL" dirty="0" smtClean="0"/>
              <a:t>Derde niveau</a:t>
            </a:r>
          </a:p>
          <a:p>
            <a:pPr lvl="4"/>
            <a:r>
              <a:rPr lang="nl-NL" dirty="0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PKS IPR Team NL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0606B-0C49-4BDB-BB65-4ED5D3EA9DE9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252000" y="6624000"/>
            <a:ext cx="86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fld id="{83212BD1-C5DE-4329-AF36-5EF6A751EF2C}" type="datetime1">
              <a:rPr lang="de-DE" smtClean="0"/>
              <a:t>13.02.2018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3"/>
          </p:nvPr>
        </p:nvSpPr>
        <p:spPr>
          <a:xfrm>
            <a:off x="2880000" y="6624000"/>
            <a:ext cx="3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7817622" y="6624000"/>
            <a:ext cx="108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969696"/>
                </a:solidFill>
                <a:latin typeface="Verdana" pitchFamily="34" charset="0"/>
              </a:defRPr>
            </a:lvl1pPr>
          </a:lstStyle>
          <a:p>
            <a:r>
              <a:rPr lang="de-DE" dirty="0" smtClean="0"/>
              <a:t>Page </a:t>
            </a:r>
            <a:fld id="{8BBDC96F-49E6-428E-9DBC-532D31D59336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250824" y="1312863"/>
            <a:ext cx="8640763" cy="52117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1443990"/>
          </a:xfrm>
          <a:prstGeom prst="rect">
            <a:avLst/>
          </a:prstGeom>
          <a:solidFill>
            <a:srgbClr val="22518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10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4" name="Picture 4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31083"/>
            <a:ext cx="963634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7"/>
          <p:cNvSpPr>
            <a:spLocks noChangeArrowheads="1"/>
          </p:cNvSpPr>
          <p:nvPr userDrawn="1"/>
        </p:nvSpPr>
        <p:spPr bwMode="auto">
          <a:xfrm>
            <a:off x="117765" y="1390650"/>
            <a:ext cx="8839576" cy="161925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" b="1">
                <a:solidFill>
                  <a:srgbClr val="000000"/>
                </a:solidFill>
                <a:effectLst/>
                <a:latin typeface="Arial"/>
                <a:ea typeface="Calibri"/>
                <a:cs typeface="Aharoni"/>
              </a:rPr>
              <a:t>The  E u r o p e a n   U n i o n   I P A  2 0 11  P r o g r a m m e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ES" sz="600" b="1">
                <a:solidFill>
                  <a:srgbClr val="000000"/>
                </a:solidFill>
                <a:effectLst/>
                <a:latin typeface="Arial"/>
                <a:ea typeface="Calibri"/>
                <a:cs typeface="Aharoni"/>
              </a:rPr>
              <a:t> </a:t>
            </a:r>
            <a:endParaRPr lang="en-GB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 userDrawn="1"/>
        </p:nvSpPr>
        <p:spPr bwMode="auto">
          <a:xfrm>
            <a:off x="1979712" y="447675"/>
            <a:ext cx="5580143" cy="54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Arial"/>
              </a:rPr>
              <a:t> 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b="1" dirty="0">
                <a:solidFill>
                  <a:srgbClr val="FFFFFF"/>
                </a:solidFill>
                <a:effectLst/>
                <a:latin typeface="Arial Narrow"/>
                <a:ea typeface="Calibri"/>
                <a:cs typeface="Arial"/>
              </a:rPr>
              <a:t>Strengthening the enforcement of Intellectual Property Rights</a:t>
            </a:r>
            <a:endParaRPr lang="en-GB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9" name="Picture 8" descr="untitled.bmp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3529"/>
            <a:ext cx="935823" cy="51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671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accent3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Wingdings" pitchFamily="2" charset="2"/>
        <a:buChar char=""/>
        <a:defRPr sz="2000">
          <a:solidFill>
            <a:schemeClr val="accent3"/>
          </a:solidFill>
          <a:latin typeface="Verdana" pitchFamily="34" charset="0"/>
          <a:ea typeface="+mn-ea"/>
          <a:cs typeface="+mn-cs"/>
        </a:defRPr>
      </a:lvl1pPr>
      <a:lvl2pPr marL="538163" indent="-269875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Wingdings" pitchFamily="2" charset="2"/>
        <a:buChar char="o"/>
        <a:defRPr sz="2000">
          <a:solidFill>
            <a:schemeClr val="accent3"/>
          </a:solidFill>
          <a:latin typeface="Verdana" pitchFamily="34" charset="0"/>
        </a:defRPr>
      </a:lvl2pPr>
      <a:lvl3pPr marL="810000" indent="-268288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Verdana" pitchFamily="34" charset="0"/>
        <a:buChar char="¬"/>
        <a:defRPr sz="1800">
          <a:solidFill>
            <a:schemeClr val="accent3"/>
          </a:solidFill>
          <a:latin typeface="Verdana" pitchFamily="34" charset="0"/>
        </a:defRPr>
      </a:lvl3pPr>
      <a:lvl4pPr marL="1079500" indent="-270000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Symbol" pitchFamily="18" charset="2"/>
        <a:buChar char="-"/>
        <a:defRPr sz="1600">
          <a:solidFill>
            <a:schemeClr val="accent3"/>
          </a:solidFill>
          <a:latin typeface="Verdana" pitchFamily="34" charset="0"/>
        </a:defRPr>
      </a:lvl4pPr>
      <a:lvl5pPr marL="1350000" indent="-270000" algn="l" rtl="0" eaLnBrk="1" fontAlgn="base" hangingPunct="1">
        <a:spcBef>
          <a:spcPts val="600"/>
        </a:spcBef>
        <a:spcAft>
          <a:spcPts val="600"/>
        </a:spcAft>
        <a:buClr>
          <a:srgbClr val="E30034"/>
        </a:buClr>
        <a:buFont typeface="Symbol" pitchFamily="18" charset="2"/>
        <a:buChar char="-"/>
        <a:defRPr sz="1400">
          <a:solidFill>
            <a:schemeClr val="accent3"/>
          </a:solidFill>
          <a:latin typeface="Verdana" pitchFamily="34" charset="0"/>
        </a:defRPr>
      </a:lvl5pPr>
      <a:lvl6pPr marL="20574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6pPr>
      <a:lvl7pPr marL="25146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7pPr>
      <a:lvl8pPr marL="29718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8pPr>
      <a:lvl9pPr marL="3429000" indent="-2286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Char char="–"/>
        <a:defRPr sz="20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SCENARIO 1 A</a:t>
            </a:r>
            <a:endParaRPr lang="nl-NL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52" y="4405745"/>
            <a:ext cx="2530622" cy="253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92" y="2304365"/>
            <a:ext cx="3377046" cy="225136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088" y="2304366"/>
            <a:ext cx="3557342" cy="22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1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is the procedure </a:t>
            </a:r>
            <a:r>
              <a:rPr lang="nl-NL" dirty="0" err="1" smtClean="0"/>
              <a:t>for</a:t>
            </a:r>
            <a:r>
              <a:rPr lang="nl-NL" dirty="0" smtClean="0"/>
              <a:t> IPR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informed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are </a:t>
            </a:r>
            <a:r>
              <a:rPr lang="nl-NL" dirty="0" err="1" smtClean="0"/>
              <a:t>infringed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shipments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/>
              <a:t> </a:t>
            </a:r>
            <a:r>
              <a:rPr lang="nl-NL" dirty="0" smtClean="0"/>
              <a:t>does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8116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2342479"/>
            <a:ext cx="8640763" cy="4515521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the follow up on </a:t>
            </a:r>
            <a:r>
              <a:rPr lang="nl-NL" dirty="0" err="1"/>
              <a:t>this</a:t>
            </a:r>
            <a:r>
              <a:rPr lang="nl-NL" dirty="0"/>
              <a:t> shipment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risk analysis or </a:t>
            </a:r>
            <a:r>
              <a:rPr lang="nl-NL" dirty="0" smtClean="0"/>
              <a:t>intelligence @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/>
              <a:t>Is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involve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enforcement</a:t>
            </a:r>
            <a:r>
              <a:rPr lang="nl-NL" dirty="0"/>
              <a:t> </a:t>
            </a:r>
            <a:r>
              <a:rPr lang="nl-NL" dirty="0" err="1"/>
              <a:t>agencies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MK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Why</a:t>
            </a:r>
            <a:r>
              <a:rPr lang="nl-NL" dirty="0" smtClean="0"/>
              <a:t> Yes/No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102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06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fbeeldingsresultaat voor postoffice macedoni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04800" y="17848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3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 smtClean="0"/>
              <a:t>SCENARIO 2</a:t>
            </a:r>
            <a:endParaRPr lang="nl-NL" kern="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584" y="2561575"/>
            <a:ext cx="5962650" cy="39814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127" y="2374607"/>
            <a:ext cx="2514600" cy="11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8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80" y="2257425"/>
            <a:ext cx="6074265" cy="271982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6053" y="1661380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 txBox="1">
            <a:spLocks noGrp="1"/>
          </p:cNvSpPr>
          <p:nvPr/>
        </p:nvSpPr>
        <p:spPr bwMode="auto">
          <a:xfrm>
            <a:off x="7380288" y="0"/>
            <a:ext cx="17637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fld id="{37A1F8E0-3581-4A32-99A9-694D30653014}" type="slidenum">
              <a:rPr lang="fr-FR" altLang="en-US"/>
              <a:pPr lvl="1" algn="ct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38915" name="Object 2"/>
          <p:cNvGraphicFramePr>
            <a:graphicFrameLocks noGrp="1" noChangeAspect="1"/>
          </p:cNvGraphicFramePr>
          <p:nvPr>
            <p:ph type="title" idx="4294967295"/>
          </p:nvPr>
        </p:nvGraphicFramePr>
        <p:xfrm>
          <a:off x="179388" y="188913"/>
          <a:ext cx="1292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 Document" r:id="rId4" imgW="5184475" imgH="3830128" progId="WangImage.Document">
                  <p:embed/>
                </p:oleObj>
              </mc:Choice>
              <mc:Fallback>
                <p:oleObj name="Image Document" r:id="rId4" imgW="5184475" imgH="3830128" progId="WangImage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12922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3" descr="C:\Documents and Settings\Ashley\Application Data\Microsoft\Media Catalog\Novartis_PILs_Fu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805363"/>
            <a:ext cx="27432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 descr="C:\Documents and Settings\Ashley\Application Data\Microsoft\Media Catalog\Novartis_PILs &amp; Packag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148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5" descr="C:\Documents and Settings\Ashley\Application Data\Microsoft\Media Catalog\Novartis_Packaging x 2 box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510540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6" descr="C:\Documents and Settings\Ashley\Application Data\Microsoft\Media Catalog\Novartis_PIL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5450"/>
            <a:ext cx="35052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7" descr="C:\Documents and Settings\Ashley\Application Data\Microsoft\Media Catalog\Novartis_Packag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863"/>
            <a:ext cx="35052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8" descr="Seizure Israel 280704 P726000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0"/>
            <a:ext cx="272256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 descr="Israel 220204 P22200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0386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449513" y="5838825"/>
            <a:ext cx="533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Result of searching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dirty="0"/>
              <a:t>a </a:t>
            </a:r>
            <a:r>
              <a:rPr lang="en-GB" altLang="en-US" sz="2800" dirty="0" smtClean="0"/>
              <a:t>truck</a:t>
            </a:r>
            <a:endParaRPr lang="en-GB" altLang="en-US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800" dirty="0"/>
          </a:p>
        </p:txBody>
      </p:sp>
      <p:pic>
        <p:nvPicPr>
          <p:cNvPr id="38924" name="Picture 9" descr="Seizure Israel 280704 P726000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3138488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5" name="Oval 14"/>
          <p:cNvSpPr>
            <a:spLocks noChangeArrowheads="1"/>
          </p:cNvSpPr>
          <p:nvPr/>
        </p:nvSpPr>
        <p:spPr bwMode="auto">
          <a:xfrm>
            <a:off x="3792538" y="457200"/>
            <a:ext cx="1625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5076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Is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IPR </a:t>
            </a:r>
            <a:r>
              <a:rPr lang="nl-NL" dirty="0" err="1" smtClean="0"/>
              <a:t>infringment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When</a:t>
            </a:r>
            <a:r>
              <a:rPr lang="nl-NL" dirty="0" smtClean="0"/>
              <a:t> yes, </a:t>
            </a: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/>
              <a:t>rights</a:t>
            </a:r>
            <a:r>
              <a:rPr lang="nl-NL" dirty="0"/>
              <a:t> are </a:t>
            </a:r>
            <a:r>
              <a:rPr lang="nl-NL" dirty="0" err="1"/>
              <a:t>infringed</a:t>
            </a:r>
            <a:r>
              <a:rPr lang="nl-NL" dirty="0"/>
              <a:t> in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nl-NL" dirty="0" err="1"/>
              <a:t>shipments</a:t>
            </a:r>
            <a:r>
              <a:rPr lang="nl-NL" dirty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is the procedure </a:t>
            </a:r>
            <a:r>
              <a:rPr lang="nl-NL" dirty="0" err="1" smtClean="0"/>
              <a:t>for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informed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does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25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2342479"/>
            <a:ext cx="8640763" cy="4515521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will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the follow up on </a:t>
            </a:r>
            <a:r>
              <a:rPr lang="nl-NL" dirty="0" err="1"/>
              <a:t>this</a:t>
            </a:r>
            <a:r>
              <a:rPr lang="nl-NL" dirty="0"/>
              <a:t> shipment </a:t>
            </a:r>
            <a:r>
              <a:rPr lang="nl-NL" dirty="0" err="1"/>
              <a:t>regarding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risk analysis or </a:t>
            </a:r>
            <a:r>
              <a:rPr lang="nl-NL" dirty="0" smtClean="0"/>
              <a:t>intelligence @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/>
              <a:t>Is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involve</a:t>
            </a:r>
            <a:r>
              <a:rPr lang="nl-NL" dirty="0"/>
              <a:t> </a:t>
            </a:r>
            <a:r>
              <a:rPr lang="nl-NL" dirty="0" err="1"/>
              <a:t>other</a:t>
            </a:r>
            <a:r>
              <a:rPr lang="nl-NL" dirty="0"/>
              <a:t> </a:t>
            </a:r>
            <a:r>
              <a:rPr lang="nl-NL" dirty="0" err="1"/>
              <a:t>enforcement</a:t>
            </a:r>
            <a:r>
              <a:rPr lang="nl-NL" dirty="0"/>
              <a:t> </a:t>
            </a:r>
            <a:r>
              <a:rPr lang="nl-NL" dirty="0" err="1"/>
              <a:t>agencies</a:t>
            </a:r>
            <a:r>
              <a:rPr lang="nl-NL" dirty="0"/>
              <a:t> </a:t>
            </a:r>
            <a:r>
              <a:rPr lang="nl-NL" dirty="0" err="1"/>
              <a:t>within</a:t>
            </a:r>
            <a:r>
              <a:rPr lang="nl-NL" dirty="0"/>
              <a:t> MK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Why</a:t>
            </a:r>
            <a:r>
              <a:rPr lang="nl-NL" dirty="0" smtClean="0"/>
              <a:t> Yes/No</a:t>
            </a: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2937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:\Img_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827" y="1691639"/>
            <a:ext cx="4186845" cy="31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A:\Img_07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" y="1691639"/>
            <a:ext cx="4186845" cy="314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416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124" y="1700584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is the procedure </a:t>
            </a:r>
            <a:r>
              <a:rPr lang="nl-NL" dirty="0" err="1" smtClean="0"/>
              <a:t>for</a:t>
            </a:r>
            <a:r>
              <a:rPr lang="nl-NL" dirty="0" smtClean="0"/>
              <a:t> IPR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informed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are </a:t>
            </a:r>
            <a:r>
              <a:rPr lang="nl-NL" dirty="0" err="1" smtClean="0"/>
              <a:t>infringed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shipments</a:t>
            </a:r>
            <a:r>
              <a:rPr lang="nl-NL" dirty="0" smtClean="0"/>
              <a:t>?</a:t>
            </a:r>
          </a:p>
          <a:p>
            <a:pPr marL="0" indent="0">
              <a:buClr>
                <a:srgbClr val="003D7A"/>
              </a:buClr>
              <a:buNone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23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992" y="2200456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15192" y="162895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0">
                <a:solidFill>
                  <a:schemeClr val="accent3"/>
                </a:solidFill>
                <a:latin typeface="Verdana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nl-NL" kern="0" dirty="0" smtClean="0"/>
              <a:t>SCENARIO 1 B</a:t>
            </a: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63795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645" y="1797625"/>
            <a:ext cx="65151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78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82" y="2047008"/>
            <a:ext cx="3986646" cy="298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455" y="2054801"/>
            <a:ext cx="3976256" cy="29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403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966" y="1648630"/>
            <a:ext cx="8421688" cy="576263"/>
          </a:xfrm>
        </p:spPr>
        <p:txBody>
          <a:bodyPr/>
          <a:lstStyle/>
          <a:p>
            <a:r>
              <a:rPr lang="nl-NL" dirty="0" err="1" smtClean="0"/>
              <a:t>Questions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2124" y="2511379"/>
            <a:ext cx="8479463" cy="4013245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 smtClean="0"/>
              <a:t> is the procedure </a:t>
            </a:r>
            <a:r>
              <a:rPr lang="nl-NL" dirty="0" err="1" smtClean="0"/>
              <a:t>for</a:t>
            </a:r>
            <a:r>
              <a:rPr lang="nl-NL" dirty="0" smtClean="0"/>
              <a:t> IPR </a:t>
            </a:r>
            <a:r>
              <a:rPr lang="nl-NL" dirty="0" err="1" smtClean="0"/>
              <a:t>related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Who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informed</a:t>
            </a:r>
            <a:r>
              <a:rPr lang="nl-NL" dirty="0" smtClean="0"/>
              <a:t> </a:t>
            </a:r>
            <a:r>
              <a:rPr lang="nl-NL" dirty="0" err="1" smtClean="0"/>
              <a:t>within</a:t>
            </a:r>
            <a:r>
              <a:rPr lang="nl-NL" dirty="0" smtClean="0"/>
              <a:t> </a:t>
            </a:r>
            <a:r>
              <a:rPr lang="nl-NL" dirty="0" err="1" smtClean="0"/>
              <a:t>Customs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Which</a:t>
            </a:r>
            <a:r>
              <a:rPr lang="nl-NL" dirty="0" smtClean="0"/>
              <a:t> </a:t>
            </a:r>
            <a:r>
              <a:rPr lang="nl-NL" dirty="0" err="1" smtClean="0"/>
              <a:t>rights</a:t>
            </a:r>
            <a:r>
              <a:rPr lang="nl-NL" dirty="0" smtClean="0"/>
              <a:t> are </a:t>
            </a:r>
            <a:r>
              <a:rPr lang="nl-NL" dirty="0" err="1" smtClean="0"/>
              <a:t>infringed</a:t>
            </a:r>
            <a:r>
              <a:rPr lang="nl-NL" dirty="0" smtClean="0"/>
              <a:t> in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shipments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 smtClean="0"/>
              <a:t>What</a:t>
            </a:r>
            <a:r>
              <a:rPr lang="nl-NL" dirty="0"/>
              <a:t> </a:t>
            </a:r>
            <a:r>
              <a:rPr lang="nl-NL" dirty="0" smtClean="0"/>
              <a:t>does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mean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see</a:t>
            </a:r>
            <a:r>
              <a:rPr lang="nl-NL" dirty="0" smtClean="0"/>
              <a:t> these </a:t>
            </a:r>
            <a:r>
              <a:rPr lang="nl-NL" dirty="0" err="1" smtClean="0"/>
              <a:t>goods</a:t>
            </a:r>
            <a:r>
              <a:rPr lang="nl-NL" dirty="0" smtClean="0"/>
              <a:t> </a:t>
            </a:r>
            <a:r>
              <a:rPr lang="nl-NL" dirty="0" err="1" smtClean="0"/>
              <a:t>together</a:t>
            </a:r>
            <a:r>
              <a:rPr lang="nl-NL" dirty="0" smtClean="0"/>
              <a:t>?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797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000" y="1708865"/>
            <a:ext cx="8421688" cy="576263"/>
          </a:xfrm>
        </p:spPr>
        <p:txBody>
          <a:bodyPr/>
          <a:lstStyle/>
          <a:p>
            <a:r>
              <a:rPr lang="nl-NL" dirty="0" smtClean="0"/>
              <a:t>3 Case </a:t>
            </a:r>
            <a:r>
              <a:rPr lang="nl-NL" dirty="0" err="1" smtClean="0"/>
              <a:t>study</a:t>
            </a:r>
            <a:r>
              <a:rPr lang="nl-NL" dirty="0" smtClean="0"/>
              <a:t> Air Cargo/</a:t>
            </a:r>
            <a:r>
              <a:rPr lang="nl-NL" dirty="0" err="1" smtClean="0"/>
              <a:t>Couriers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462" y="2536355"/>
            <a:ext cx="8640763" cy="5211762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smtClean="0"/>
              <a:t>At Skopje Airport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inspect</a:t>
            </a:r>
            <a:r>
              <a:rPr lang="nl-NL" dirty="0" smtClean="0"/>
              <a:t> a DHL shipment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676" y="3382877"/>
            <a:ext cx="3065005" cy="30650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343" y="3382877"/>
            <a:ext cx="2128999" cy="67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2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2000" y="1789382"/>
            <a:ext cx="8640763" cy="5211762"/>
          </a:xfrm>
        </p:spPr>
        <p:txBody>
          <a:bodyPr/>
          <a:lstStyle/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smtClean="0"/>
              <a:t>opening </a:t>
            </a:r>
            <a:r>
              <a:rPr lang="nl-NL" dirty="0"/>
              <a:t>the package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find</a:t>
            </a:r>
            <a:r>
              <a:rPr lang="nl-NL" dirty="0"/>
              <a:t> the </a:t>
            </a:r>
            <a:r>
              <a:rPr lang="nl-NL" dirty="0" err="1"/>
              <a:t>goods</a:t>
            </a:r>
            <a:r>
              <a:rPr lang="nl-NL" dirty="0"/>
              <a:t> below</a:t>
            </a:r>
          </a:p>
          <a:p>
            <a:pPr>
              <a:buClr>
                <a:srgbClr val="003D7A"/>
              </a:buClr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31" y="2201590"/>
            <a:ext cx="3073574" cy="23051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8049" y="3548065"/>
            <a:ext cx="2485951" cy="331289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86" y="4533803"/>
            <a:ext cx="3098929" cy="232419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576866"/>
            <a:ext cx="3045452" cy="228408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92" y="2204740"/>
            <a:ext cx="1674616" cy="22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935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PVER" val="ᑄᐿᑁ"/>
  <p:tag name="RANDOM" val="17"/>
  <p:tag name="CLINAME" val="ᑦᑿᑔᑽᑲᒄᒄᑺᑷᑺᑶᑵ!ᑤᑥᐱᑔᒀᑿᑷᑺᑵᑶᑿᒅᑺᑲᑽ!ᑦᑿᑔᑽᑲᒄᒄᑺᑷᑺᑶᑵ"/>
  <p:tag name="DATETIME" val="ᑂᑃᑀᑂᑄᑀᑃᑁᑂᑂᐱᐱᑂᑈᑋᑄᑁᑡᑞᐱᐹᑘᑞᑥᐼᑂᑋᑁᐺ!ᑃᑀᑃᑅᑀᑃᑁᑂᑃᐱᐱᑂᑃᑋᑂᑁᑒᑞᐱᐹᑘᑞᑥᐾᑈᑋᑁᐺ!ᑄᑀᑂᑀᑃᑁᑂᑃᐱᐱᑉᑋᑂᑈᑒᑞᐱᐹᑘᑞᑥᐼᑂᑋᑁᐺ"/>
  <p:tag name="DONEBY" val="ᑤᑥᑭᑤᑲᑿᑻᑲᐱᑡᑠᑡᑠᑧᑚᑔ!ᑤᑥᑭᑓᑺᑽᑽᒊᐱᑟᑚᑩᑠᑟ!ᑤᑥᑭᑤᑲᑿᑻᑲᐱᑡᑠᑡᑠᑧᑚᑔ"/>
  <p:tag name="IPADDRESS" val="ᑘᑧᑒᑝᑥᑄᑁᑃᑊᑇ!ᑡᑙᑩᑝᑥᑤᑗᑥᑟᑚᑩᑠᑟᑂ!ᑘᑧᑒᑝᑥᑄᑁᑃᑊᑇ"/>
  <p:tag name="CHECKSUM" val="ᑅᑇᑊᑅ!ᑆᑂᑇᑃ!ᑅᑆᑄᑉ"/>
</p:tagLst>
</file>

<file path=ppt/theme/theme1.xml><?xml version="1.0" encoding="utf-8"?>
<a:theme xmlns:a="http://schemas.openxmlformats.org/drawingml/2006/main" name="1_blank">
  <a:themeElements>
    <a:clrScheme name="Infineon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034"/>
      </a:accent1>
      <a:accent2>
        <a:srgbClr val="E6EFF5"/>
      </a:accent2>
      <a:accent3>
        <a:srgbClr val="00214A"/>
      </a:accent3>
      <a:accent4>
        <a:srgbClr val="C0C0C0"/>
      </a:accent4>
      <a:accent5>
        <a:srgbClr val="990D28"/>
      </a:accent5>
      <a:accent6>
        <a:srgbClr val="1A1817"/>
      </a:accent6>
      <a:hlink>
        <a:srgbClr val="00214A"/>
      </a:hlink>
      <a:folHlink>
        <a:srgbClr val="990D2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DA9"/>
        </a:solidFill>
        <a:ln w="12700">
          <a:noFill/>
        </a:ln>
      </a:spPr>
      <a:bodyPr lIns="72000" tIns="72000" rIns="72000" bIns="72000" rtlCol="0" anchor="ctr"/>
      <a:lstStyle>
        <a:defPPr algn="ctr">
          <a:buClr>
            <a:srgbClr val="E30034"/>
          </a:buClr>
          <a:defRPr sz="1600" dirty="0" err="1" smtClean="0">
            <a:latin typeface="Verdana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noAutofit/>
      </a:bodyPr>
      <a:lstStyle>
        <a:defPPr marL="273050" indent="-273050">
          <a:buClr>
            <a:srgbClr val="E30034"/>
          </a:buClr>
          <a:defRPr sz="1600" dirty="0" err="1" smtClean="0">
            <a:solidFill>
              <a:schemeClr val="accent3"/>
            </a:solidFill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ESIA blue no margin</Template>
  <TotalTime>739</TotalTime>
  <Pages>5</Pages>
  <Words>383</Words>
  <Application>Microsoft Office PowerPoint</Application>
  <PresentationFormat>Diavetítés a képernyőre (4:3 oldalarány)</PresentationFormat>
  <Paragraphs>83</Paragraphs>
  <Slides>17</Slides>
  <Notes>16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7" baseType="lpstr">
      <vt:lpstr>Aharoni</vt:lpstr>
      <vt:lpstr>Arial</vt:lpstr>
      <vt:lpstr>Arial Narrow</vt:lpstr>
      <vt:lpstr>Calibri</vt:lpstr>
      <vt:lpstr>Symbol</vt:lpstr>
      <vt:lpstr>Times New Roman</vt:lpstr>
      <vt:lpstr>Verdana</vt:lpstr>
      <vt:lpstr>Wingdings</vt:lpstr>
      <vt:lpstr>1_blank</vt:lpstr>
      <vt:lpstr>Image Document</vt:lpstr>
      <vt:lpstr>SCENARIO 1 A</vt:lpstr>
      <vt:lpstr>PowerPoint bemutató</vt:lpstr>
      <vt:lpstr>Questions</vt:lpstr>
      <vt:lpstr>PowerPoint bemutató</vt:lpstr>
      <vt:lpstr>PowerPoint bemutató</vt:lpstr>
      <vt:lpstr>PowerPoint bemutató</vt:lpstr>
      <vt:lpstr>Questions</vt:lpstr>
      <vt:lpstr>3 Case study Air Cargo/Couriers</vt:lpstr>
      <vt:lpstr>PowerPoint bemutató</vt:lpstr>
      <vt:lpstr>Questions</vt:lpstr>
      <vt:lpstr>Questions</vt:lpstr>
      <vt:lpstr>PowerPoint bemutató</vt:lpstr>
      <vt:lpstr>PowerPoint bemutató</vt:lpstr>
      <vt:lpstr>PowerPoint bemutató</vt:lpstr>
      <vt:lpstr>PowerPoint bemutató</vt:lpstr>
      <vt:lpstr>Questions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ESIA ACTF Customs Ops Planning</dc:title>
  <dc:subject>ACTF</dc:subject>
  <dc:creator>Steven Jeter</dc:creator>
  <cp:lastModifiedBy>Jece</cp:lastModifiedBy>
  <cp:revision>808</cp:revision>
  <cp:lastPrinted>2017-05-12T13:21:56Z</cp:lastPrinted>
  <dcterms:created xsi:type="dcterms:W3CDTF">1997-09-08T14:51:38Z</dcterms:created>
  <dcterms:modified xsi:type="dcterms:W3CDTF">2018-02-13T20:29:22Z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b-pichl@ti.com</vt:lpwstr>
  </property>
  <property fmtid="{D5CDD505-2E9C-101B-9397-08002B2CF9AE}" pid="8" name="HomePage">
    <vt:lpwstr/>
  </property>
  <property fmtid="{D5CDD505-2E9C-101B-9397-08002B2CF9AE}" pid="9" name="Other">
    <vt:lpwstr>Environmental Manager Texas Instruments Freising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D:\a0746194\folders\PFC</vt:lpwstr>
  </property>
</Properties>
</file>