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466" r:id="rId2"/>
    <p:sldId id="471" r:id="rId3"/>
    <p:sldId id="458" r:id="rId4"/>
    <p:sldId id="260" r:id="rId5"/>
    <p:sldId id="407" r:id="rId6"/>
    <p:sldId id="469" r:id="rId7"/>
    <p:sldId id="472" r:id="rId8"/>
    <p:sldId id="467" r:id="rId9"/>
  </p:sldIdLst>
  <p:sldSz cx="12192000" cy="6858000"/>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CHERI Mariano" initials="R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54" autoAdjust="0"/>
    <p:restoredTop sz="94660"/>
  </p:normalViewPr>
  <p:slideViewPr>
    <p:cSldViewPr snapToGrid="0">
      <p:cViewPr varScale="1">
        <p:scale>
          <a:sx n="74" d="100"/>
          <a:sy n="74" d="100"/>
        </p:scale>
        <p:origin x="32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bg-BG"/>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38F13A-F0D8-4AA0-8688-7E93A717460B}" type="datetimeFigureOut">
              <a:rPr lang="bg-BG" smtClean="0"/>
              <a:t>17.2.2018 г.</a:t>
            </a:fld>
            <a:endParaRPr lang="bg-B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bg-B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bg-BG"/>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693CF9-AD87-4A31-8E05-FAB32236D793}" type="slidenum">
              <a:rPr lang="bg-BG" smtClean="0"/>
              <a:t>‹#›</a:t>
            </a:fld>
            <a:endParaRPr lang="bg-BG"/>
          </a:p>
        </p:txBody>
      </p:sp>
    </p:spTree>
    <p:extLst>
      <p:ext uri="{BB962C8B-B14F-4D97-AF65-F5344CB8AC3E}">
        <p14:creationId xmlns:p14="http://schemas.microsoft.com/office/powerpoint/2010/main" val="33868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a:p>
        </p:txBody>
      </p:sp>
      <p:sp>
        <p:nvSpPr>
          <p:cNvPr id="4" name="Slide Number Placeholder 3"/>
          <p:cNvSpPr>
            <a:spLocks noGrp="1"/>
          </p:cNvSpPr>
          <p:nvPr>
            <p:ph type="sldNum" sz="quarter" idx="10"/>
          </p:nvPr>
        </p:nvSpPr>
        <p:spPr/>
        <p:txBody>
          <a:bodyPr/>
          <a:lstStyle/>
          <a:p>
            <a:fld id="{60693CF9-AD87-4A31-8E05-FAB32236D793}" type="slidenum">
              <a:rPr lang="bg-BG" smtClean="0"/>
              <a:t>2</a:t>
            </a:fld>
            <a:endParaRPr lang="bg-BG"/>
          </a:p>
        </p:txBody>
      </p:sp>
    </p:spTree>
    <p:extLst>
      <p:ext uri="{BB962C8B-B14F-4D97-AF65-F5344CB8AC3E}">
        <p14:creationId xmlns:p14="http://schemas.microsoft.com/office/powerpoint/2010/main" val="330493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GB" altLang="bg-BG" b="1" dirty="0"/>
              <a:t>IP rights can divided in different categories, according to the type of innovation or creation that is the object of protection. </a:t>
            </a:r>
          </a:p>
          <a:p>
            <a:pPr>
              <a:spcBef>
                <a:spcPct val="0"/>
              </a:spcBef>
            </a:pPr>
            <a:endParaRPr lang="en-GB" altLang="bg-BG" b="1" dirty="0"/>
          </a:p>
          <a:p>
            <a:pPr>
              <a:spcBef>
                <a:spcPct val="0"/>
              </a:spcBef>
            </a:pPr>
            <a:r>
              <a:rPr lang="en-GB" altLang="bg-BG" b="1" dirty="0"/>
              <a:t>Patents: </a:t>
            </a:r>
            <a:r>
              <a:rPr lang="en-GB" altLang="bg-BG" dirty="0"/>
              <a:t>Only inventions can be patented and they will be disclosed to the public. The patent office will examine the patent application to determine whether the stringent requirements for a patent grant are met.</a:t>
            </a:r>
            <a:endParaRPr lang="en-GB" altLang="bg-BG" b="1" dirty="0"/>
          </a:p>
          <a:p>
            <a:pPr>
              <a:spcBef>
                <a:spcPct val="0"/>
              </a:spcBef>
            </a:pPr>
            <a:endParaRPr lang="en-GB" altLang="bg-BG" b="1" dirty="0"/>
          </a:p>
          <a:p>
            <a:pPr>
              <a:spcBef>
                <a:spcPct val="0"/>
              </a:spcBef>
            </a:pPr>
            <a:r>
              <a:rPr lang="en-GB" altLang="bg-BG" b="1" dirty="0"/>
              <a:t>Copyright: </a:t>
            </a:r>
            <a:r>
              <a:rPr lang="en-GB" altLang="bg-BG" dirty="0"/>
              <a:t>Copyright includes, for example, literature, art, drama, music, photographs, recordings, broadcasts, etc.</a:t>
            </a:r>
            <a:endParaRPr lang="en-GB" altLang="bg-BG" b="1" dirty="0"/>
          </a:p>
          <a:p>
            <a:pPr>
              <a:spcBef>
                <a:spcPct val="0"/>
              </a:spcBef>
            </a:pPr>
            <a:endParaRPr lang="en-GB" altLang="bg-BG" b="1" dirty="0"/>
          </a:p>
          <a:p>
            <a:pPr>
              <a:spcBef>
                <a:spcPct val="0"/>
              </a:spcBef>
            </a:pPr>
            <a:r>
              <a:rPr lang="en-GB" altLang="bg-BG" b="1" dirty="0"/>
              <a:t>Trade marks:</a:t>
            </a:r>
            <a:r>
              <a:rPr lang="en-GB" altLang="bg-BG" dirty="0"/>
              <a:t> Trade marks are distinctive signs or indicators of the source of a product or service, e.g. names, logos, colours applied to the owner's products or services, which distinguish them from products or services provided by competitors. </a:t>
            </a:r>
            <a:endParaRPr lang="en-GB" altLang="bg-BG" b="1" dirty="0"/>
          </a:p>
          <a:p>
            <a:pPr>
              <a:spcBef>
                <a:spcPct val="0"/>
              </a:spcBef>
            </a:pPr>
            <a:endParaRPr lang="en-GB" altLang="bg-BG" b="1" dirty="0"/>
          </a:p>
          <a:p>
            <a:pPr>
              <a:spcBef>
                <a:spcPct val="0"/>
              </a:spcBef>
            </a:pPr>
            <a:r>
              <a:rPr lang="en-GB" altLang="bg-BG" b="1" dirty="0"/>
              <a:t>Registered designs:</a:t>
            </a:r>
            <a:r>
              <a:rPr lang="en-GB" altLang="bg-BG" dirty="0"/>
              <a:t> Registered designs protect the external appearance of a product. They do not give any protection for technical aspects. They include new patterns, ornaments and shapes. To be officially registered, designs need to be original and distinctive. The artistic aspects of a design may also be protected by copyright. </a:t>
            </a:r>
          </a:p>
          <a:p>
            <a:pPr>
              <a:spcBef>
                <a:spcPct val="0"/>
              </a:spcBef>
            </a:pPr>
            <a:r>
              <a:rPr lang="en-GB" altLang="bg-BG" b="1" dirty="0"/>
              <a:t>*Unregistered designs also enjoy some protection. </a:t>
            </a:r>
            <a:r>
              <a:rPr lang="en-GB" altLang="bg-BG" dirty="0"/>
              <a:t>An unregistered design is</a:t>
            </a:r>
            <a:r>
              <a:rPr lang="en-GB" altLang="bg-BG" b="1" dirty="0"/>
              <a:t> </a:t>
            </a:r>
            <a:r>
              <a:rPr lang="en-GB" altLang="bg-BG" dirty="0"/>
              <a:t>a free, automatic right that you get when you present a design to the public. It gives you the right to stop anyone from copying your design but typically the protection afforded by an unregistered design is of more limited duration than that available for a registered design.</a:t>
            </a:r>
            <a:endParaRPr lang="en-GB" altLang="bg-BG" b="1" dirty="0"/>
          </a:p>
          <a:p>
            <a:pPr>
              <a:spcBef>
                <a:spcPct val="0"/>
              </a:spcBef>
            </a:pPr>
            <a:endParaRPr lang="en-GB" altLang="bg-BG" b="1" dirty="0"/>
          </a:p>
          <a:p>
            <a:pPr>
              <a:spcBef>
                <a:spcPct val="0"/>
              </a:spcBef>
            </a:pPr>
            <a:r>
              <a:rPr lang="en-GB" altLang="bg-BG" b="1" dirty="0"/>
              <a:t>Trade secrets: </a:t>
            </a:r>
            <a:r>
              <a:rPr lang="en-GB" altLang="bg-BG" dirty="0"/>
              <a:t>This is an alternative to patents. Trade secrets cover information not known to the public. If the possessor of such information is careful to keep the information confidential (e.g. by signing </a:t>
            </a:r>
            <a:r>
              <a:rPr lang="en-GB" altLang="bg-BG" b="1" dirty="0"/>
              <a:t>non-disclosure agreements </a:t>
            </a:r>
            <a:r>
              <a:rPr lang="en-GB" altLang="bg-BG" dirty="0"/>
              <a:t>with employees/partners) he can sue anyone who steals it. However, trade secrets offer no protection against reverse-engineering or against competitors who independently make the same invention.</a:t>
            </a:r>
          </a:p>
        </p:txBody>
      </p:sp>
      <p:sp>
        <p:nvSpPr>
          <p:cNvPr id="1843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82650">
              <a:spcBef>
                <a:spcPct val="30000"/>
              </a:spcBef>
              <a:defRPr sz="1600">
                <a:solidFill>
                  <a:schemeClr val="tx1"/>
                </a:solidFill>
                <a:latin typeface="Constantia" panose="02030602050306030303" pitchFamily="18" charset="0"/>
              </a:defRPr>
            </a:lvl1pPr>
            <a:lvl2pPr marL="742950" indent="-285750" defTabSz="882650">
              <a:spcBef>
                <a:spcPct val="30000"/>
              </a:spcBef>
              <a:defRPr sz="1600">
                <a:solidFill>
                  <a:schemeClr val="tx1"/>
                </a:solidFill>
                <a:latin typeface="Constantia" panose="02030602050306030303" pitchFamily="18" charset="0"/>
              </a:defRPr>
            </a:lvl2pPr>
            <a:lvl3pPr marL="1143000" indent="-228600" defTabSz="882650">
              <a:spcBef>
                <a:spcPct val="30000"/>
              </a:spcBef>
              <a:defRPr sz="1600">
                <a:solidFill>
                  <a:schemeClr val="tx1"/>
                </a:solidFill>
                <a:latin typeface="Constantia" panose="02030602050306030303" pitchFamily="18" charset="0"/>
              </a:defRPr>
            </a:lvl3pPr>
            <a:lvl4pPr marL="1600200" indent="-228600" defTabSz="882650">
              <a:spcBef>
                <a:spcPct val="30000"/>
              </a:spcBef>
              <a:defRPr sz="1600">
                <a:solidFill>
                  <a:schemeClr val="tx1"/>
                </a:solidFill>
                <a:latin typeface="Constantia" panose="02030602050306030303" pitchFamily="18" charset="0"/>
              </a:defRPr>
            </a:lvl4pPr>
            <a:lvl5pPr marL="2057400" indent="-228600" defTabSz="882650">
              <a:spcBef>
                <a:spcPct val="30000"/>
              </a:spcBef>
              <a:defRPr sz="1600">
                <a:solidFill>
                  <a:schemeClr val="tx1"/>
                </a:solidFill>
                <a:latin typeface="Constantia" panose="02030602050306030303" pitchFamily="18" charset="0"/>
              </a:defRPr>
            </a:lvl5pPr>
            <a:lvl6pPr marL="2514600" indent="-228600" defTabSz="882650" eaLnBrk="0" fontAlgn="base" hangingPunct="0">
              <a:spcBef>
                <a:spcPct val="30000"/>
              </a:spcBef>
              <a:spcAft>
                <a:spcPct val="0"/>
              </a:spcAft>
              <a:defRPr sz="1600">
                <a:solidFill>
                  <a:schemeClr val="tx1"/>
                </a:solidFill>
                <a:latin typeface="Constantia" panose="02030602050306030303" pitchFamily="18" charset="0"/>
              </a:defRPr>
            </a:lvl6pPr>
            <a:lvl7pPr marL="2971800" indent="-228600" defTabSz="882650" eaLnBrk="0" fontAlgn="base" hangingPunct="0">
              <a:spcBef>
                <a:spcPct val="30000"/>
              </a:spcBef>
              <a:spcAft>
                <a:spcPct val="0"/>
              </a:spcAft>
              <a:defRPr sz="1600">
                <a:solidFill>
                  <a:schemeClr val="tx1"/>
                </a:solidFill>
                <a:latin typeface="Constantia" panose="02030602050306030303" pitchFamily="18" charset="0"/>
              </a:defRPr>
            </a:lvl7pPr>
            <a:lvl8pPr marL="3429000" indent="-228600" defTabSz="882650" eaLnBrk="0" fontAlgn="base" hangingPunct="0">
              <a:spcBef>
                <a:spcPct val="30000"/>
              </a:spcBef>
              <a:spcAft>
                <a:spcPct val="0"/>
              </a:spcAft>
              <a:defRPr sz="1600">
                <a:solidFill>
                  <a:schemeClr val="tx1"/>
                </a:solidFill>
                <a:latin typeface="Constantia" panose="02030602050306030303" pitchFamily="18" charset="0"/>
              </a:defRPr>
            </a:lvl8pPr>
            <a:lvl9pPr marL="3886200" indent="-228600" defTabSz="882650" eaLnBrk="0" fontAlgn="base" hangingPunct="0">
              <a:spcBef>
                <a:spcPct val="30000"/>
              </a:spcBef>
              <a:spcAft>
                <a:spcPct val="0"/>
              </a:spcAft>
              <a:defRPr sz="1600">
                <a:solidFill>
                  <a:schemeClr val="tx1"/>
                </a:solidFill>
                <a:latin typeface="Constantia" panose="02030602050306030303" pitchFamily="18" charset="0"/>
              </a:defRPr>
            </a:lvl9pPr>
          </a:lstStyle>
          <a:p>
            <a:pPr>
              <a:spcBef>
                <a:spcPct val="0"/>
              </a:spcBef>
            </a:pPr>
            <a:fld id="{E83246CE-5E75-4E80-9717-843C2016AAE6}" type="slidenum">
              <a:rPr lang="de-DE" altLang="bg-BG" sz="1200" smtClean="0">
                <a:latin typeface="Arial" panose="020B0604020202020204" pitchFamily="34" charset="0"/>
              </a:rPr>
              <a:pPr>
                <a:spcBef>
                  <a:spcPct val="0"/>
                </a:spcBef>
              </a:pPr>
              <a:t>4</a:t>
            </a:fld>
            <a:endParaRPr lang="de-DE" altLang="bg-BG" sz="1200">
              <a:latin typeface="Arial" panose="020B0604020202020204" pitchFamily="34" charset="0"/>
            </a:endParaRPr>
          </a:p>
        </p:txBody>
      </p:sp>
    </p:spTree>
    <p:extLst>
      <p:ext uri="{BB962C8B-B14F-4D97-AF65-F5344CB8AC3E}">
        <p14:creationId xmlns:p14="http://schemas.microsoft.com/office/powerpoint/2010/main" val="7115441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bg-BG"/>
          </a:p>
        </p:txBody>
      </p:sp>
      <p:sp>
        <p:nvSpPr>
          <p:cNvPr id="4" name="Slide Number Placeholder 3"/>
          <p:cNvSpPr>
            <a:spLocks noGrp="1"/>
          </p:cNvSpPr>
          <p:nvPr>
            <p:ph type="sldNum" sz="quarter" idx="10"/>
          </p:nvPr>
        </p:nvSpPr>
        <p:spPr/>
        <p:txBody>
          <a:bodyPr/>
          <a:lstStyle/>
          <a:p>
            <a:fld id="{60693CF9-AD87-4A31-8E05-FAB32236D793}" type="slidenum">
              <a:rPr lang="bg-BG" smtClean="0"/>
              <a:t>7</a:t>
            </a:fld>
            <a:endParaRPr lang="bg-BG"/>
          </a:p>
        </p:txBody>
      </p:sp>
    </p:spTree>
    <p:extLst>
      <p:ext uri="{BB962C8B-B14F-4D97-AF65-F5344CB8AC3E}">
        <p14:creationId xmlns:p14="http://schemas.microsoft.com/office/powerpoint/2010/main" val="14869498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bg-BG"/>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bg-BG"/>
          </a:p>
        </p:txBody>
      </p:sp>
      <p:sp>
        <p:nvSpPr>
          <p:cNvPr id="4" name="Date Placeholder 3"/>
          <p:cNvSpPr>
            <a:spLocks noGrp="1"/>
          </p:cNvSpPr>
          <p:nvPr>
            <p:ph type="dt" sz="half" idx="10"/>
          </p:nvPr>
        </p:nvSpPr>
        <p:spPr/>
        <p:txBody>
          <a:bodyPr/>
          <a:lstStyle/>
          <a:p>
            <a:fld id="{91BCBF76-5D12-485B-A7DA-BA056E04BB11}" type="datetime1">
              <a:rPr lang="bg-BG" smtClean="0"/>
              <a:t>17.2.2018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956508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9AFDB6C3-17BE-4684-986A-EC38DB9EEF3A}" type="datetime1">
              <a:rPr lang="bg-BG" smtClean="0"/>
              <a:t>17.2.2018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040228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bg-BG"/>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FD7C882D-BBF9-4F24-AC0D-4096E81746E6}" type="datetime1">
              <a:rPr lang="bg-BG" smtClean="0"/>
              <a:t>17.2.2018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66868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10"/>
          </p:nvPr>
        </p:nvSpPr>
        <p:spPr/>
        <p:txBody>
          <a:bodyPr/>
          <a:lstStyle/>
          <a:p>
            <a:fld id="{C2DDB28B-CE8B-4FCC-A380-6B8CA766241C}" type="datetime1">
              <a:rPr lang="bg-BG" smtClean="0"/>
              <a:t>17.2.2018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681534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bg-BG"/>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724406B-9546-4992-A540-7158180894D2}" type="datetime1">
              <a:rPr lang="bg-BG" smtClean="0"/>
              <a:t>17.2.2018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265414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Date Placeholder 4"/>
          <p:cNvSpPr>
            <a:spLocks noGrp="1"/>
          </p:cNvSpPr>
          <p:nvPr>
            <p:ph type="dt" sz="half" idx="10"/>
          </p:nvPr>
        </p:nvSpPr>
        <p:spPr/>
        <p:txBody>
          <a:bodyPr/>
          <a:lstStyle/>
          <a:p>
            <a:fld id="{5EEF4C86-8CDB-4C5A-9DE8-9D0C329DE5E7}" type="datetime1">
              <a:rPr lang="bg-BG" smtClean="0"/>
              <a:t>17.2.2018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26911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bg-BG"/>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7" name="Date Placeholder 6"/>
          <p:cNvSpPr>
            <a:spLocks noGrp="1"/>
          </p:cNvSpPr>
          <p:nvPr>
            <p:ph type="dt" sz="half" idx="10"/>
          </p:nvPr>
        </p:nvSpPr>
        <p:spPr/>
        <p:txBody>
          <a:bodyPr/>
          <a:lstStyle/>
          <a:p>
            <a:fld id="{F177CDA2-E724-4D31-853C-FC745EA8CC53}" type="datetime1">
              <a:rPr lang="bg-BG" smtClean="0"/>
              <a:t>17.2.2018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40027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bg-BG"/>
          </a:p>
        </p:txBody>
      </p:sp>
      <p:sp>
        <p:nvSpPr>
          <p:cNvPr id="3" name="Date Placeholder 2"/>
          <p:cNvSpPr>
            <a:spLocks noGrp="1"/>
          </p:cNvSpPr>
          <p:nvPr>
            <p:ph type="dt" sz="half" idx="10"/>
          </p:nvPr>
        </p:nvSpPr>
        <p:spPr/>
        <p:txBody>
          <a:bodyPr/>
          <a:lstStyle/>
          <a:p>
            <a:fld id="{48F48449-9EB5-4D24-82EF-653D534A4EB3}" type="datetime1">
              <a:rPr lang="bg-BG" smtClean="0"/>
              <a:t>17.2.2018 г.</a:t>
            </a:fld>
            <a:endParaRPr lang="bg-BG"/>
          </a:p>
        </p:txBody>
      </p:sp>
      <p:sp>
        <p:nvSpPr>
          <p:cNvPr id="4" name="Footer Placeholder 3"/>
          <p:cNvSpPr>
            <a:spLocks noGrp="1"/>
          </p:cNvSpPr>
          <p:nvPr>
            <p:ph type="ftr" sz="quarter" idx="11"/>
          </p:nvPr>
        </p:nvSpPr>
        <p:spPr/>
        <p:txBody>
          <a:bodyPr/>
          <a:lstStyle/>
          <a:p>
            <a:endParaRPr lang="bg-BG"/>
          </a:p>
        </p:txBody>
      </p:sp>
      <p:sp>
        <p:nvSpPr>
          <p:cNvPr id="5" name="Slide Number Placeholder 4"/>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944765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739D41-BC73-41F9-8CB7-A1F7C5812456}" type="datetime1">
              <a:rPr lang="bg-BG" smtClean="0"/>
              <a:t>17.2.2018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33161266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35037B3-FE21-4F2F-88C1-8BDD04D0D6ED}" type="datetime1">
              <a:rPr lang="bg-BG" smtClean="0"/>
              <a:t>17.2.2018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152459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bg-BG"/>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bg-BG"/>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DC66607-3E55-4986-B96A-9A81E1DBB370}" type="datetime1">
              <a:rPr lang="bg-BG" smtClean="0"/>
              <a:t>17.2.2018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8B814C5-2A8D-412D-828B-49BF05A586A8}" type="slidenum">
              <a:rPr lang="bg-BG" smtClean="0"/>
              <a:t>‹#›</a:t>
            </a:fld>
            <a:endParaRPr lang="bg-BG"/>
          </a:p>
        </p:txBody>
      </p:sp>
    </p:spTree>
    <p:extLst>
      <p:ext uri="{BB962C8B-B14F-4D97-AF65-F5344CB8AC3E}">
        <p14:creationId xmlns:p14="http://schemas.microsoft.com/office/powerpoint/2010/main" val="2486008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bg-BG"/>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bg-BG"/>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6B2424-EF79-45D5-B79D-34759FCB66FE}" type="datetime1">
              <a:rPr lang="bg-BG" smtClean="0"/>
              <a:t>17.2.2018 г.</a:t>
            </a:fld>
            <a:endParaRPr lang="bg-BG"/>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bg-BG"/>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814C5-2A8D-412D-828B-49BF05A586A8}" type="slidenum">
              <a:rPr lang="bg-BG" smtClean="0"/>
              <a:t>‹#›</a:t>
            </a:fld>
            <a:endParaRPr lang="bg-BG"/>
          </a:p>
        </p:txBody>
      </p:sp>
    </p:spTree>
    <p:extLst>
      <p:ext uri="{BB962C8B-B14F-4D97-AF65-F5344CB8AC3E}">
        <p14:creationId xmlns:p14="http://schemas.microsoft.com/office/powerpoint/2010/main" val="3667574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png"/><Relationship Id="rId9"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875" y="2417002"/>
            <a:ext cx="10135891" cy="2023995"/>
          </a:xfrm>
        </p:spPr>
        <p:txBody>
          <a:bodyPr>
            <a:normAutofit fontScale="90000"/>
          </a:bodyPr>
          <a:lstStyle/>
          <a:p>
            <a:pPr>
              <a:defRPr/>
            </a:pPr>
            <a:r>
              <a:rPr lang="bs-Latn-BA" altLang="en-US" b="1" dirty="0">
                <a:solidFill>
                  <a:schemeClr val="accent1">
                    <a:lumMod val="50000"/>
                  </a:schemeClr>
                </a:solidFill>
                <a:latin typeface="+mn-lt"/>
                <a:ea typeface="ＭＳ Ｐゴシック" charset="-128"/>
              </a:rPr>
              <a:t/>
            </a:r>
            <a:br>
              <a:rPr lang="bs-Latn-BA" altLang="en-US" b="1" dirty="0">
                <a:solidFill>
                  <a:schemeClr val="accent1">
                    <a:lumMod val="50000"/>
                  </a:schemeClr>
                </a:solidFill>
                <a:latin typeface="+mn-lt"/>
                <a:ea typeface="ＭＳ Ｐゴシック" charset="-128"/>
              </a:rPr>
            </a:br>
            <a:r>
              <a:rPr lang="bs-Latn-BA" altLang="en-US" b="1" dirty="0" err="1">
                <a:solidFill>
                  <a:schemeClr val="accent1">
                    <a:lumMod val="50000"/>
                  </a:schemeClr>
                </a:solidFill>
                <a:latin typeface="+mn-lt"/>
                <a:ea typeface="ＭＳ Ｐゴシック" charset="-128"/>
              </a:rPr>
              <a:t>Introduction</a:t>
            </a:r>
            <a:r>
              <a:rPr lang="bs-Latn-BA" altLang="en-US" b="1" dirty="0">
                <a:solidFill>
                  <a:schemeClr val="accent1">
                    <a:lumMod val="50000"/>
                  </a:schemeClr>
                </a:solidFill>
                <a:latin typeface="+mn-lt"/>
                <a:ea typeface="ＭＳ Ｐゴシック" charset="-128"/>
              </a:rPr>
              <a:t> to </a:t>
            </a:r>
            <a:br>
              <a:rPr lang="bs-Latn-BA" altLang="en-US" b="1" dirty="0">
                <a:solidFill>
                  <a:schemeClr val="accent1">
                    <a:lumMod val="50000"/>
                  </a:schemeClr>
                </a:solidFill>
                <a:latin typeface="+mn-lt"/>
                <a:ea typeface="ＭＳ Ｐゴシック" charset="-128"/>
              </a:rPr>
            </a:br>
            <a:r>
              <a:rPr lang="bs-Latn-BA" altLang="en-US" b="1" dirty="0" err="1">
                <a:solidFill>
                  <a:schemeClr val="accent1">
                    <a:lumMod val="50000"/>
                  </a:schemeClr>
                </a:solidFill>
                <a:latin typeface="+mn-lt"/>
                <a:ea typeface="ＭＳ Ｐゴシック" charset="-128"/>
              </a:rPr>
              <a:t>Intellectual</a:t>
            </a:r>
            <a:r>
              <a:rPr lang="bs-Latn-BA" altLang="en-US" b="1" dirty="0">
                <a:solidFill>
                  <a:schemeClr val="accent1">
                    <a:lumMod val="50000"/>
                  </a:schemeClr>
                </a:solidFill>
                <a:latin typeface="+mn-lt"/>
                <a:ea typeface="ＭＳ Ｐゴシック" charset="-128"/>
              </a:rPr>
              <a:t> </a:t>
            </a:r>
            <a:r>
              <a:rPr lang="bs-Latn-BA" altLang="en-US" b="1" dirty="0" err="1">
                <a:solidFill>
                  <a:schemeClr val="accent1">
                    <a:lumMod val="50000"/>
                  </a:schemeClr>
                </a:solidFill>
                <a:latin typeface="+mn-lt"/>
                <a:ea typeface="ＭＳ Ｐゴシック" charset="-128"/>
              </a:rPr>
              <a:t>Property</a:t>
            </a:r>
            <a:endParaRPr lang="bs-Latn-BA" altLang="en-US"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1115875" y="4757981"/>
            <a:ext cx="10135891" cy="1906291"/>
          </a:xfrm>
        </p:spPr>
        <p:txBody>
          <a:bodyPr>
            <a:normAutofit lnSpcReduction="10000"/>
          </a:bodyPr>
          <a:lstStyle/>
          <a:p>
            <a:pPr algn="l">
              <a:defRPr/>
            </a:pP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Kenny Wright.</a:t>
            </a:r>
          </a:p>
          <a:p>
            <a:pPr algn="l">
              <a:defRPr/>
            </a:pPr>
            <a:r>
              <a:rPr lang="en-US" altLang="en-US" sz="2800" b="1" dirty="0">
                <a:effectLst>
                  <a:outerShdw blurRad="38100" dist="38100" dir="2700000" algn="tl">
                    <a:srgbClr val="C0C0C0"/>
                  </a:outerShdw>
                </a:effectLst>
                <a:latin typeface="Calibri" charset="0"/>
                <a:ea typeface="ＭＳ Ｐゴシック" charset="-128"/>
              </a:rPr>
              <a:t>Support to Enforcement of IPR.</a:t>
            </a: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Chisinau, February 2018.</a:t>
            </a:r>
            <a:endParaRPr lang="bs-Latn-BA" sz="2800" b="1" dirty="0">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stretch>
            <a:fillRect/>
          </a:stretch>
        </p:blipFill>
        <p:spPr>
          <a:xfrm>
            <a:off x="1" y="246450"/>
            <a:ext cx="11732653" cy="2040207"/>
          </a:xfrm>
          <a:prstGeom prst="rect">
            <a:avLst/>
          </a:prstGeom>
        </p:spPr>
      </p:pic>
      <p:sp>
        <p:nvSpPr>
          <p:cNvPr id="11" name="Rectangle 10"/>
          <p:cNvSpPr/>
          <p:nvPr/>
        </p:nvSpPr>
        <p:spPr>
          <a:xfrm>
            <a:off x="8358389" y="1569493"/>
            <a:ext cx="2099256" cy="338554"/>
          </a:xfrm>
          <a:prstGeom prst="rect">
            <a:avLst/>
          </a:prstGeom>
        </p:spPr>
        <p:txBody>
          <a:bodyPr wrap="square">
            <a:spAutoFit/>
          </a:bodyPr>
          <a:lstStyle/>
          <a:p>
            <a:pPr algn="ctr"/>
            <a:r>
              <a:rPr lang="en-US" sz="800" b="1" dirty="0">
                <a:effectLst>
                  <a:outerShdw blurRad="38100" dist="38100" dir="2700000" algn="tl">
                    <a:srgbClr val="000000">
                      <a:alpha val="43137"/>
                    </a:srgbClr>
                  </a:outerShdw>
                </a:effectLst>
              </a:rPr>
              <a:t>This project is funded by</a:t>
            </a:r>
          </a:p>
          <a:p>
            <a:pPr algn="ctr"/>
            <a:r>
              <a:rPr lang="en-US" sz="800" b="1" dirty="0">
                <a:effectLst>
                  <a:outerShdw blurRad="38100" dist="38100" dir="2700000" algn="tl">
                    <a:srgbClr val="000000">
                      <a:alpha val="43137"/>
                    </a:srgbClr>
                  </a:outerShdw>
                </a:effectLst>
              </a:rPr>
              <a:t>the European Union</a:t>
            </a:r>
          </a:p>
        </p:txBody>
      </p:sp>
      <p:pic>
        <p:nvPicPr>
          <p:cNvPr id="12" name="Picture 1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4228" y="520628"/>
            <a:ext cx="1175883" cy="1048865"/>
          </a:xfrm>
          <a:prstGeom prst="rect">
            <a:avLst/>
          </a:prstGeom>
          <a:solidFill>
            <a:srgbClr val="FFFFFF"/>
          </a:solidFill>
          <a:ln>
            <a:noFill/>
          </a:ln>
        </p:spPr>
      </p:pic>
      <p:pic>
        <p:nvPicPr>
          <p:cNvPr id="13" name="Picture 12"/>
          <p:cNvPicPr>
            <a:picLocks noChangeAspect="1"/>
          </p:cNvPicPr>
          <p:nvPr/>
        </p:nvPicPr>
        <p:blipFill>
          <a:blip r:embed="rId4"/>
          <a:stretch>
            <a:fillRect/>
          </a:stretch>
        </p:blipFill>
        <p:spPr>
          <a:xfrm>
            <a:off x="8607125" y="377158"/>
            <a:ext cx="1601784" cy="1153283"/>
          </a:xfrm>
          <a:prstGeom prst="rect">
            <a:avLst/>
          </a:prstGeom>
        </p:spPr>
      </p:pic>
    </p:spTree>
    <p:extLst>
      <p:ext uri="{BB962C8B-B14F-4D97-AF65-F5344CB8AC3E}">
        <p14:creationId xmlns:p14="http://schemas.microsoft.com/office/powerpoint/2010/main" val="248880501"/>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de-DE" sz="6000" b="1" dirty="0" err="1">
                <a:solidFill>
                  <a:schemeClr val="accent1">
                    <a:lumMod val="50000"/>
                  </a:schemeClr>
                </a:solidFill>
                <a:latin typeface="+mn-lt"/>
              </a:rPr>
              <a:t>Intellectual</a:t>
            </a:r>
            <a:r>
              <a:rPr lang="de-DE" sz="6000" b="1" dirty="0">
                <a:solidFill>
                  <a:schemeClr val="accent1">
                    <a:lumMod val="50000"/>
                  </a:schemeClr>
                </a:solidFill>
                <a:latin typeface="+mn-lt"/>
              </a:rPr>
              <a:t> Property</a:t>
            </a:r>
            <a:endParaRPr lang="bg-BG" sz="6000" b="1" dirty="0">
              <a:solidFill>
                <a:schemeClr val="accent1">
                  <a:lumMod val="50000"/>
                </a:schemeClr>
              </a:solidFill>
              <a:latin typeface="+mn-lt"/>
            </a:endParaRPr>
          </a:p>
        </p:txBody>
      </p:sp>
      <p:sp>
        <p:nvSpPr>
          <p:cNvPr id="3" name="Content Placeholder 2"/>
          <p:cNvSpPr>
            <a:spLocks noGrp="1"/>
          </p:cNvSpPr>
          <p:nvPr>
            <p:ph idx="1"/>
          </p:nvPr>
        </p:nvSpPr>
        <p:spPr>
          <a:xfrm>
            <a:off x="838200" y="2506662"/>
            <a:ext cx="10515600" cy="4351338"/>
          </a:xfrm>
        </p:spPr>
        <p:txBody>
          <a:bodyPr>
            <a:normAutofit/>
          </a:bodyPr>
          <a:lstStyle/>
          <a:p>
            <a:pPr marL="0" indent="0" algn="ctr">
              <a:buNone/>
            </a:pPr>
            <a:r>
              <a:rPr lang="de-DE" sz="3600" b="1" dirty="0" err="1"/>
              <a:t>To</a:t>
            </a:r>
            <a:r>
              <a:rPr lang="de-DE" sz="3600" b="1" dirty="0"/>
              <a:t> </a:t>
            </a:r>
            <a:r>
              <a:rPr lang="de-DE" sz="3600" b="1" dirty="0" err="1"/>
              <a:t>briefly</a:t>
            </a:r>
            <a:r>
              <a:rPr lang="de-DE" sz="3600" b="1" dirty="0"/>
              <a:t> </a:t>
            </a:r>
            <a:r>
              <a:rPr lang="de-DE" sz="3600" b="1" dirty="0" err="1"/>
              <a:t>discuss</a:t>
            </a:r>
            <a:r>
              <a:rPr lang="de-DE" sz="3600" b="1" dirty="0"/>
              <a:t> </a:t>
            </a:r>
            <a:r>
              <a:rPr lang="de-DE" sz="3600" b="1" dirty="0" err="1"/>
              <a:t>intellectual</a:t>
            </a:r>
            <a:r>
              <a:rPr lang="de-DE" sz="3600" b="1" dirty="0"/>
              <a:t> </a:t>
            </a:r>
            <a:r>
              <a:rPr lang="de-DE" sz="3600" b="1" dirty="0" err="1"/>
              <a:t>property</a:t>
            </a:r>
            <a:r>
              <a:rPr lang="de-DE" sz="3600" b="1" dirty="0"/>
              <a:t> </a:t>
            </a:r>
          </a:p>
          <a:p>
            <a:pPr marL="0" indent="0" algn="ctr">
              <a:buNone/>
            </a:pPr>
            <a:r>
              <a:rPr lang="de-DE" sz="3600" b="1" dirty="0" err="1"/>
              <a:t>and</a:t>
            </a:r>
            <a:r>
              <a:rPr lang="de-DE" sz="3600" b="1" dirty="0"/>
              <a:t> </a:t>
            </a:r>
            <a:r>
              <a:rPr lang="de-DE" sz="3600" b="1" dirty="0" err="1"/>
              <a:t>how</a:t>
            </a:r>
            <a:r>
              <a:rPr lang="de-DE" sz="3600" b="1" dirty="0"/>
              <a:t> </a:t>
            </a:r>
            <a:r>
              <a:rPr lang="de-DE" sz="3600" b="1" dirty="0" err="1"/>
              <a:t>it</a:t>
            </a:r>
            <a:r>
              <a:rPr lang="de-DE" sz="3600" b="1" dirty="0"/>
              <a:t> </a:t>
            </a:r>
            <a:r>
              <a:rPr lang="de-DE" sz="3600" b="1" dirty="0" err="1"/>
              <a:t>is</a:t>
            </a:r>
            <a:r>
              <a:rPr lang="de-DE" sz="3600" b="1" dirty="0"/>
              <a:t> </a:t>
            </a:r>
            <a:r>
              <a:rPr lang="de-DE" sz="3600" b="1" dirty="0" err="1"/>
              <a:t>protected</a:t>
            </a:r>
            <a:r>
              <a:rPr lang="de-DE" sz="3600" b="1" dirty="0"/>
              <a:t> </a:t>
            </a:r>
          </a:p>
        </p:txBody>
      </p:sp>
      <p:sp>
        <p:nvSpPr>
          <p:cNvPr id="4" name="Slide Number Placeholder 3"/>
          <p:cNvSpPr>
            <a:spLocks noGrp="1"/>
          </p:cNvSpPr>
          <p:nvPr>
            <p:ph type="sldNum" sz="quarter" idx="12"/>
          </p:nvPr>
        </p:nvSpPr>
        <p:spPr/>
        <p:txBody>
          <a:bodyPr/>
          <a:lstStyle/>
          <a:p>
            <a:fld id="{28B814C5-2A8D-412D-828B-49BF05A586A8}" type="slidenum">
              <a:rPr lang="bg-BG" smtClean="0"/>
              <a:t>2</a:t>
            </a:fld>
            <a:endParaRPr lang="bg-BG"/>
          </a:p>
        </p:txBody>
      </p:sp>
    </p:spTree>
    <p:extLst>
      <p:ext uri="{BB962C8B-B14F-4D97-AF65-F5344CB8AC3E}">
        <p14:creationId xmlns:p14="http://schemas.microsoft.com/office/powerpoint/2010/main" val="13932582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B814C5-2A8D-412D-828B-49BF05A586A8}" type="slidenum">
              <a:rPr lang="bg-BG" smtClean="0"/>
              <a:t>3</a:t>
            </a:fld>
            <a:endParaRPr lang="bg-BG"/>
          </a:p>
        </p:txBody>
      </p:sp>
      <p:sp>
        <p:nvSpPr>
          <p:cNvPr id="14" name="Rounded Rectangle 13"/>
          <p:cNvSpPr/>
          <p:nvPr/>
        </p:nvSpPr>
        <p:spPr>
          <a:xfrm>
            <a:off x="4018208" y="1133341"/>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Property</a:t>
            </a:r>
            <a:endParaRPr lang="bg-BG" sz="4000" dirty="0">
              <a:solidFill>
                <a:schemeClr val="tx1"/>
              </a:solidFill>
            </a:endParaRPr>
          </a:p>
        </p:txBody>
      </p:sp>
      <p:sp>
        <p:nvSpPr>
          <p:cNvPr id="15" name="Rounded Rectangle 14"/>
          <p:cNvSpPr/>
          <p:nvPr/>
        </p:nvSpPr>
        <p:spPr>
          <a:xfrm>
            <a:off x="4018207" y="5046372"/>
            <a:ext cx="3245477"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Intellectual</a:t>
            </a:r>
            <a:endParaRPr lang="bg-BG" sz="3200" dirty="0">
              <a:solidFill>
                <a:schemeClr val="tx1"/>
              </a:solidFill>
            </a:endParaRPr>
          </a:p>
        </p:txBody>
      </p:sp>
      <p:sp>
        <p:nvSpPr>
          <p:cNvPr id="16" name="Rounded Rectangle 15"/>
          <p:cNvSpPr/>
          <p:nvPr/>
        </p:nvSpPr>
        <p:spPr>
          <a:xfrm>
            <a:off x="772731" y="3616817"/>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Tangible</a:t>
            </a:r>
            <a:endParaRPr lang="bg-BG" sz="3200" dirty="0">
              <a:solidFill>
                <a:schemeClr val="tx1"/>
              </a:solidFill>
            </a:endParaRPr>
          </a:p>
        </p:txBody>
      </p:sp>
      <p:sp>
        <p:nvSpPr>
          <p:cNvPr id="17" name="Rounded Rectangle 16"/>
          <p:cNvSpPr/>
          <p:nvPr/>
        </p:nvSpPr>
        <p:spPr>
          <a:xfrm>
            <a:off x="7426818" y="3616817"/>
            <a:ext cx="3245477" cy="9144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rPr>
              <a:t>Tangible</a:t>
            </a:r>
            <a:endParaRPr lang="bg-BG" sz="3200" dirty="0">
              <a:solidFill>
                <a:schemeClr val="tx1"/>
              </a:solidFill>
            </a:endParaRPr>
          </a:p>
        </p:txBody>
      </p:sp>
      <p:cxnSp>
        <p:nvCxnSpPr>
          <p:cNvPr id="19" name="Straight Arrow Connector 18"/>
          <p:cNvCxnSpPr>
            <a:stCxn id="14" idx="2"/>
            <a:endCxn id="16" idx="0"/>
          </p:cNvCxnSpPr>
          <p:nvPr/>
        </p:nvCxnSpPr>
        <p:spPr>
          <a:xfrm flipH="1">
            <a:off x="2395470" y="2047741"/>
            <a:ext cx="3245477" cy="1569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2"/>
            <a:endCxn id="17" idx="0"/>
          </p:cNvCxnSpPr>
          <p:nvPr/>
        </p:nvCxnSpPr>
        <p:spPr>
          <a:xfrm>
            <a:off x="5640947" y="2047741"/>
            <a:ext cx="3408610" cy="1569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14" idx="2"/>
            <a:endCxn id="15" idx="0"/>
          </p:cNvCxnSpPr>
          <p:nvPr/>
        </p:nvCxnSpPr>
        <p:spPr>
          <a:xfrm flipH="1">
            <a:off x="5640946" y="2047741"/>
            <a:ext cx="1" cy="2998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050" name="Picture 2" descr="https://www.alamo.com/alamoData/vehicle/bookingCountries/US/CARS/CCAR.doi.320.high.imageSmallSideProfileNodePath.png/144796716599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9987" y="1495983"/>
            <a:ext cx="3048000" cy="2286001"/>
          </a:xfrm>
          <a:prstGeom prst="rect">
            <a:avLst/>
          </a:prstGeom>
          <a:noFill/>
          <a:extLst>
            <a:ext uri="{909E8E84-426E-40DD-AFC4-6F175D3DCCD1}">
              <a14:hiddenFill xmlns:a14="http://schemas.microsoft.com/office/drawing/2010/main">
                <a:solidFill>
                  <a:srgbClr val="FFFFFF"/>
                </a:solidFill>
              </a14:hiddenFill>
            </a:ext>
          </a:extLst>
        </p:spPr>
      </p:pic>
      <p:sp>
        <p:nvSpPr>
          <p:cNvPr id="26" name="AutoShape 4" descr="data:image/jpeg;base64,/9j/4AAQSkZJRgABAQAAAQABAAD/2wCEAAkGBxMSEBUTEhIWFRUVFRUXFxcXGBgZFxcXFhcXGRcVFRUYHSggGB0lHRcVITEhJSkrLi4uGB8zODMsNygtLisBCgoKDg0OGxAQGy0lHyYtNi0tLi0wLS0tLSswKy0tLy0tLS0tLS0tLS8vLS0tLy0rLS0tLS0tLS0tLS0tLS0tLf/AABEIAP4AxgMBIgACEQEDEQH/xAAcAAAABwEBAAAAAAAAAAAAAAAAAgMEBQYHAQj/xABMEAACAQIDAwcIBgYIBAcAAAABAgMAEQQSIQUxQQYTIlFhcYEHFDKRobHR8CNCUnKCwRUzkqKy4SRDU2Jjc7PSFjRUwiWDo7XD4vH/xAAaAQACAwEBAAAAAAAAAAAAAAAAAwECBAUG/8QAMxEAAgECBAMECgMAAwAAAAAAAAECAxEEEiExE0FRBXHB8BQzQmGBkaGx0eEiIzIVUmL/2gAMAwEAAhEDEQA/ALdQtQFGAr0JyQoFGtXQK7aoALQtRqFqgk4K7au2owFABbV2u5a6FqABeu0MtdAqAOWoFaOBQtRckLloWpSuCouAAK7ajAUCKrckKKMK5augUAHU12uKKNaqsAprlqVy1zLUXAJau0YChRcCMAroFACjAVoKHAK7RgK6FqLkhLV0Clebo8cBO4VDkibCKpelUhqRhwRNhanz4NQvdWeVdLQuoEGYtKLkp88WugophqyqFbDPJRbU8ZbUVIganORYa0LUrIo4UhiJMqlur41a4B6AFdWlMtDYBBXTXbV21RcAlqOBXbUYCobA4BSqrRAtLIKpJlkctXMtK2ruSq3JsIZaFL83QozBYhAKMBQAo4Fa2xZ1Vp7hMCWpPBx3O69qsuFWw3WrJXrOOw2nC40XZS2AJOlKx4EAW66eCu1hdWT5mlU0IQQZaO6A0oK4apdt3LZVYavhRTeaMC9SLGmE2+mwk2JmkiOmjPCm7VIM+opZcJxatKqZVqJy3IdgKZbSdVictewVj4Ade6pfExAbqpHKPbksTyFUDwRjJIthclh0nUnQ5bqMp0Nm3bw+P8loUej1LRE19bW/PtFL30plgMak0ayRsGVhoR7QeojdanIqWAa1C1GAowWouATLRlFHIrqrVbknUFOI00oirTtN1JnIvFCAApVUruWlokqjkXSOJBehTyNaFIc2NUCmAUcCugV21da5iJPZbBVJ43qQmxY4GoGGW1+2lVOtZp0ryuxqnZWLDBJdb7qUZqjYWsNOBp4XJHbWOULMcp6HUmrs09hTENZtaLipb1ZU9Smd2HSvmG/dTaRtabJMd16WLaUxQyso5XCF7GlHxHbTdqTJpmVMrcR2ptARRPIRcqNB1sdFXxYgeNUxEQKIXYF5FdiDvfUc41u9x66mOUM2eVIhuT6R+83EY/iNvu1mm0sc8m0Oej3QnInUQL5/2rsO61alUjh6eeXN/QzThKtPJHkr/HkDCbVl2Ziio1jLAMhNlZT6LX+qQNM3ZrpWr7K2jHiI88Z42ZToyMN6OOBFZ7y12aJ4BMovlGvah337t/rqt7J5Ry4SXnlYtoodW1zqNAHO8kfa39+t1VHw525PVGml/bDNzWjN1FKiozY21o8THmQ6i2ZTbMpIuAbcCNQRoRqKk1NDKhiK6orgFKol6o2WQFp3CLikYoiTapJYgoHXSKkkhsItiKx60uK7R1FIbGpBlWhRqFLH2RU8lJstP/NGtu33pNsKbbq6qqLqc7KNLV1aW5qk2XXSrXuQOYZgB206ixHSuNajKUR7UuUEyykSOJkG+9MHkvRGa9FojCxDdxQGjA0ktLKKllTook7hVLMbKoJJ6gBcn1UpaoXlNP0FhG+Q9L/LSxb1nKO4miEc0rIiTUVdlX2njWSCSY6STHojiC2iD8Kgfs1FbB2V0d1OdstzuIWMejHv+83wFvWasWz8JZa4/a+KvUyR2Whq7PpWhne71GeHhsGjI6JBsD1HePf66zDbuzjBM0Z9Het+Knd8PCtdxkPEbwb/AD4e+qty22ZzsHOqOlHr2lOI8N/hWvAVvScNkf8AqO3d58BdWPAr5vZl9ymbM25LhXWWJjdAFsSSMg+oQd69Q4cLWFbZye27HikupAdQC6XuRmAKsp+shBBDdvA3Fef5Tam+E2xPBIHilaNlvYrbcd43ajsNXhUy6Dp0s2qPUiCjFwurEAdZNh6zXmTE8rMbJ6eMnPYJXUepSBUbLimc3di562JY+s1LqoqqLPUUvKbCRHpYuBT1GRL+q9TeBxSzIsikMrAMrDcQdxFeSIpfCvUnJiAx4WOM70XKff7iKq7NXJayuxNilUFIRinApEhlPU7QoUKqOE5IwwptiYwN9GGJpni5CadCLuZpyi0ISkbqayClXFJE1sijOxO1CumhamFQULVEbf2g6BY4iBK+tyLhUX0mI9QHeeqqnB5S+ZdosbAwdNM0NiG7cjkZb95oasrvYFq7Lc0YUZTWbS+VvD/Vw0x+8Y19zNTCXyvNfoYRR96Un2BBS3OPUvw5dDWxVO2hjgWlxB1VbqnaqEgW+8xJv1EVU9n+UTG4qZYUWFA+hKq5ZV4kEvYHwqW20w+jgXcACR2DRR7z4CrcVUqUq3TRd4ipBznGl137guwMMWJdt7EkntO+rdElh/L1+ymOyMKFUXpd9sYdd8ov1a15NUa2IblBXO3FKKsLype+/wBnzuqLeOxKncfz3j1U6w+2IZHCIWZj2AD1mhi4zYHiOoeJ9ulaqHFwNaM5+VzE4ikq1Nx+XeY7ym2Z5vOyfVPST7p4eG7wqsYtLGte5bbL57D84o6cfSHWV+sPz8KyzGR12sTTUZXjs9UZsLVc4a7rRkZejKaKa6tZjUSWy4s8safbdE/aYD869V7CnEiFxubIw7jGg96tXmHkaubHYa/CZGPdGc59imvQ3kxlLYGK+8RAfsyzD3Zaal/BsRNXkkW5VpQUAK7SGx0Y2BQoUKgsRjAU0kkpd2ptKLnStsF1MDEXakzSjrak7U9FQCk8TOsaM7myqCSewUoKqfLLbCqGB/Vw2aT+/JoY4h3GxPaV6jV4rMysnZXKZy62w5BjFxLPZnsdY4h6EVxuJ4/i66j9q4NsZhBLb+kQrZ/8RB9bv/O/ZQ2ThzO8k8wLHRjY23m1h2AWA7qsmz5lzfRx2srHVibgAm1vCsnpEqlTNpw9vfZc171ubFhVCn/73/XdyMgLUFerPy52EIZBPEPopTf7r8R2X+NVvCYdpHVFHSZgo8aXKDjK3y95aM1KN/KNE8mWzbK+IfTeq34Aekfnqqw7KQzTNKRvOnYBuHqtRcUi4fDRYZPScW/Cts59oH4qndhYTKo+HqrJ21WyRjQjy1feIwEeJOVZ89F3ExhI7WrN8b+sb7x99ahCtj8/PXWYYwqXY3OpO4fEil9k+pl3+B0Kqv57yR5I/wDMr41dZY9Pn531S+SbDzpLZtb7wB7iavLfP5fGqdraKHxIpqyIV0sSp43/AJ1k3KjZXMTsgHRPSTuPDw1rYsbHpccOzq3VVeWmzOegzqOlHdh2j6w+eqtvZtZYnDOl7Udu7z4HOrx4GIU/Zlo+/wA+JjeKjsaTWpLHw3F6jlFBtRYuRqf0gsP6uDFP4+byKP3mFbt5JZb4YL9lph/osP4mrFuQ2GLedsPqYN/3pYR7g3rrWvJFP0XX/EX96N7/AOmK0xX9MhM/9o06hQoVjHgoUKFAEQ0JpBksalcS4FR7HhWuEmzJKNhuWvvpJ1o7Co/a2048NC00zhUQaniepVHEncBTk7C7CG3dqx4WB5pHyhQbcSWI6Kqv1iTwrENv8oxiAiJmsDchrZnlc9J2tpxNu80jyx5UyY6bM11jW4jjvog6z1seJ8N1V/DayIN93QethSqldpNRH06CbTka1g8JzWFl0F7IOre4G/XrobDX6Vhb+rk43+oewVIbQnUROhF8xTcVFsrA/WI6qiYNoxxZjeJSyOt3mX6wtuW9cnB4mHo1pNXd9O869ek+LdLT9ETy9xjxQiMWKSsQwYaiwBup4Go/yZ7K5yczEdGMWH3j8B76N5QNpRTLCsUiyMGa4Qg2uABuqz7Og8x2aBukYfvvx8Br4V0OxozlTi5+z179Dk9rzjCTUN5fjUSjxHnG1DbVUjZF/Cy5m8WPqtWhYOKwrLOQXS2kV4JA48c8d/nsrXIl+bev2Vw+2KmbFMfgoZKKQrEuvz8//tZZi16Z761QzBdWB8Bf54VTG2EGJP0hv1IR/Fan9nV6cKLU5Ja8+4fKLe3ncYckh/S08avzD5+eyq9sjZQglWQRyErffkA1B39Mn2VYo9VFxbx+e6kdq4inOEckk+4mnBp6jWZLj58KrMuOC4w4ZtzRB07Tdw6+oA+Bq2yJ89+/1VmXlGdosbFKmjLGjDvDvoey2njSOx8Q6OJUheNoqrScStcp9l8zOy26LdJe48PA1CYTBKHAaMsCd4a1urSxv+fZWlcoMOuMwazRi5C5167fWXvGviKo8UbLZrG19CdxIOoBr1eIgoTzLZ6mDCVeJC0t1ozUf+GMPgJsRhoOlzuCLsXa7jK5y2AAVlNj2jL2io3kDtU4dZ5AL5Eikt1qsqo4Hblkar6kUOLmw+LQsefw8kZ3bgM1iPtAswPdWMYHHvFmC2GeMxuLXurWuNe0A3HVVYVUoNPmaasL5bedj0ph51kRXQ3VgGU9YIuDSlZ95KNvZ42wrnpJdo78UJ6S+BN/xdlaDWMsChQoUARePZTx1pnnpItXCa1x0VjK9RPH4+OGNpZWCIguxPuHWTuA4msB5bcqpMdNcgrEhPNR33cM720Ln2DQcSdm5Ucm1xyKryugVr2WxU6HUqeOu+s52xyTgw+GuxkOLUi8TkLG665pIHUdNQQNPSFxmAuKJO+lyY6amanWihT1GrQNmOd2GT8TSn3MKUj2RN/YQD8LH+JzTFhJPyyHiIoqZiPEUBH2D2Vc12NiOCwr3Qx/9yml02Pir25227cka8L8FqfRHdLX5fsj0lWvp5+BWuTkcYxEbTEhFYE2Ute270R12q6cptvxSlQjXVFJAOhLHs8B7aafoLEHfiJfBmHsFP8AAchpZWDHMd3Tcnd2X1PhTZN4am72S6vTxM0steonu+iO+SjBk4uRzwha57WdPga1tU+b9W/4VEcndjx4SPImpJuzHex3eAHAdpqYDfPsrw2Orxq1nKO2yO3Rg4wswwXx/l8fyowT57vjSRnUb2A8R8aRbaMQ3yoPxD41i3HIeZfn20Vh89/86j321hxvxEX7a/GkX5Q4X+3j8Df3VNn0Js2SLj508apnlA2C86rJHqUBDDr1uLe2p1uU+FH9cPBWPuFN35W4T+0J/wDLf4VaDnCWaKJUG90Y5NisThuiHkQC/Rucmu/o3saPg9usBZlBXQFTYiw7x6gQQOqtUx+EweNjNmCFgbZwUvwuGbTfwrPcTyZkw8mSRSDwP1WHWp46V6DA411v4S0a5fgVVwkYu6/ZpHICOaNFPNSrC13UOhKpmja7IWsVDdHUFgbnQXrMsfhTDIUPDcetTuPzxBrW+RO3QcMuGlNii5EJ3Mv1R2EDThurNuWDzYXF5cRGrx6809rBkPsLLe2u468RXZVNKLUt+RnnGSSfLmE5P7TbDzxyp6SNe3WNxXuIuPGvQ2z8Ys0SSobq6hh48D28K83Yd4ZT9E2U/Zbd3A6ke3wrUvJXtcrmwcum94r7j9tVO4/a0/vVmlFopc0ehQoVUkquahmrN15ez8Ui9T39WakW5dYlj0RGPwn82NacsjPoaeGqO5RgHDsD86Gs2n8osqCzspN9wFj3HLwomA5Vti5plW9lw0jA3I6QKAZV8fSOt9wUb7WUVmb+BFm3ZIsvmq9XsoDDjqqt4yWUpYSOSyRD9eykHnEzWs4sbMxPHod4JMSZBMrCb6Pzt2uZly82YxYC7+jfhW3/AJVf9fr+jL/xrftfT9lpGH7KBiGY6dX8IrPUSTmlVplzeazIbzofpGmdkv09+UjWnm38PeQ3eMZsCsYzOouxyEcdRodd1Lfad5KWXYauzbJxzb+BcnyjfYVEbTaQG6TvqbZTKwOY/VF249VVHG4VGSYCWG8iYQDpHfCih72XrFGm5nnHYyx2ONE4sJfQBPVHv13VkxmJhio5ZxXufNGnC4SWHlmg34DrEbcZfSMhuSBaQNci1x0XPWPXXcFtBpnCrG5J4sdPHfUbszCRtNEvOKfp5GICyAlZFjCgFkAvdTvq47Bkw8is0CkZXUFmvc5g3DhuriVsNGMHKK2XU6Lr1ENBsyX+zT9o/wC2jDZUvUg8T8KtW0tpJhcLHK0KSXLDcL+lYVANy/i4YSP9kfGq0+zpzgp5krq/Mj0ip1+w3GyZetB4H40liNlTgXUoT90/7qsnJTlV53iObEEcdgTcKL7j8KXjiBDC/wA61nxmHlhlFtp39xCr1L7lBfD4u+5PUfjXY8DjG4J6q03bO0RFiBEVjNxdcy77AXHtrmFxgdlXmohmIFwuovxFanhmnlvG/cOUptXv9SC2RhsYYzmjibIBopZTbXvBOnZULtXHy3yBJUUG5S2l+uykjxrW9jxDnZxp9XTS3HhUTtiKONneVTYFQCtuI1uDVsLgqUocTaSb29zfyJji6knkk7ozzZEcskijmpmHUATewvuvc7qsr4znVMUyiVQdUkBDqe8jMp7SCasHJzFRORNEGyqRqwtoc2Y2tc6Xq24KeDEASJke2gawJB32BO7hWieFkmpU5tfVEyxKjpKKaM9wXkshLpLqinUxPYkdh+b91RLhExKyYEtGFYEpfnY1IOpV3tbS4yi/gK2HG/q3+43uNYkuM6AAOgA4dldTCU1O+fU4+Jm1ZxL4vK+XiIz4H3ZqFUHz3t9dCt/o9HoZOLU6lM54230zmw8shsrb+A0Hbu/Otv5KbY2btCNnjw0atHbMrwx5t18yEA5hoRcdXdUAZ4JsE8pwMeEmE5ULzaxvzYuQ26+4gHhcGuDOtKMG0jpOmuplP6Al+yPX/Kp3knsho3nZwLHDSKOOpZPhVrwgRowyqrlpAoJLAAFSfqkdVPWwuWOQ5EF0I6Oe/DfmY6UmnUrSs3awKJlacm5OpfbUtgNjFYlDAZjMdezm93rFaF+jj9iH1Sf76YbTwuUxghB0yeiCB6LdZOtDdW38mh+HinURWP0VqBSXK2cLJHdQbwRdenR76tcUHTHfVS5a5eciLXv5vFaxH2e6mYfVO5oxscklYQ8xuAbb1BpntgcxGjBFJYsOkOqrZh4LxxnrjQ+yoLl3Flgg++/uqF6xomtG1BSIzkxtFmxsClEAMijQG/vq3chY7RTffi90lUXkj/z+H/zV/OtB5JEZJgFt0oTvvvEvYOr21GIX9M+4wrVD7l85GzYuvO3+oKyt8Sb2rVOXLAbOhuuYZ3uCSPrjiKz5cVF5vIOaW5kh6OaTpACW7Xvpa4465uPDTQS4FPX2V1KssfklkJxxv9k+5qveGB6e75vVF8ls6nHgLGqdFrkM5vYHTpMavOHA6fR93bXM7b9XT+P3LR3RE+U1rYpCDYhbjwCa0TYuIY46ME6WXut1+umXlax/N41BkV/owRmLjquOgwB3DfXeTm0BzsShFF3S1s1rFhcC7ab63Sp/3Rd+nga6Tun3L7GtbJP083hVX8pOJ5rCSvbUMnrOgqx7OP082nVVU8qkzLgpGQlSJIrEHXW4owUVwXfrL7szRlad/Oww8mWOaXASlzcqxW+m4K51t3045I7aYQxZHID4yNGHAhxGCPUaj/JpiHfB4gszM1xY8b5Zf5UTkzM5hw5kGZvPoiTbKRYpZjltfhvrZlWy6LwLP+XPzoaFtnbzRYrmLArIsW8m4MjmM27NBp31h2M2oqDiTbcK1jlBGG2hHodFgNwdOjMxta3Z18RWbQ8lFmUGPFxl2GbmwDm3AlQDa5FEJuC0M1WKdrlfO2JTuCgduY+6hUw3JGRf1jZOoMY1v26vQqeJU6i8kRxh9qSuikyzag/Xc8T/AHuylo5SzDMztv8ATLEbj1k1D4pxG2RQQoUW1vvuac4CfpjXr91cytG1N9xp0sWfZ8YEagC30w/gapfGL9E3dUTs9rov+aP4GqU2j+pbuqcN6pEDwsOseuonbC5njK62JvbW2jU2gIEjbvRl/wBamm0msYP81/8Atpk/8sfQ0qJkhGCGByse4fGq3t3ZCzSLq30caRnKBvUWO+puN8qgjUu7BT9ghiuYdZsxt1U3VrH8Kfw1WLdOOhreWvVSe1gsIsqqAQFRFuba2UX3VXfKCgGGw4AsM7+6rMXqteURv6Ph/vye6q025TbYzGRUaKS6/krPJH/n8N/mr+daDyWHQm74fdL/ADqgckMQExsTFQxzdG5IytbRtN/HTtrTMJicikLBGLlSQHYXyhrXJB3X9tGJnBU3Buza0+pylsF5dLfZ0X3n/jFZbOnS8K1zG4/nIo43wyOFzHKXbS5vqctm/KoxsNBx2fCfxf8A0q9PE4eNOEXPVJIq1ch/JUn/AIgv3H91X2A/rN/t7aiNjTxwTLImDijIBGYMx0IIsQqXNPcPtJiH/o66/wCKe3+5WHtOdKtCKhNaX3v+yY6MrXlpNsbH2xfCoPkRjmOLgjtpnWx7jetL21MmIcNJg4JSFABYtp2AFaaQRRowZMDh1KkEFWYEWPAha3LG4XOm57W5dPeMTa1ReMGbYmbfuHX2VA8s8PHioZYGkKdOI3yMbWBOhA1vp7akdl48yTSMVUXA1F9d31TuoY6xe/ZWns+ClSdnzf3Fx9ZYr/IzARYSOSIzZwzR6iOS4uXBv0eN9KM+AihQKkxdlmWUDI6k5cpsQVAtdb1LxWDA/D4VAcqtoBWCkmzJJc216ADaX8eutFam4pyuaLJI5tSWV5uczHegBUCwUNGSLdfSfX+7uqlz8mZDKskbyKwKnUdWXQEEEcR4VYNohA5vmv0jpa24En92m7tEN5fTNwX6qzk28I29QrnqbYqUUSuCxbx9IIZCwsSel6LMOIJvQqA25IgivKXH0jDoBT/WT29Ijt9QoVeMnbcXKOuhWhhMRIwvIpYkAfRqSeAAHGprZ3JDGSyNGC6tF6ZypGEuL2JtfUW0F7irXgeTuEEodWBKyMQDzlhbEuAtmNjYDm+9b9taJhLDPbL6QJsLa82l83WeN+0U500lqUTuYdtnDY3ARpIQ5ikysr3zAMV0DadE2PEa062FteXEoylpDaMlgADlF7Fr5SdOvdV48r7/APhUo63g/wBVKpXkXVeexJbcEiXeR0XMuYaHjYVWMUnYtewtbpK3PPdc3AWbMSTmAUX1PuptPk6AbEtcOWW41uQLroo009tWI8lrsxEgIDPkXnFsB5smTMbX/XZz3EVFz+TiMu7KzA5pCn0qHTzZWQm4/wCozj7tuGtTkfRfX8llNo7LMscKMXJUNIxNjoOcUmw32G6q6+3Ina4xRTQDSM8OvNV3x/IvnIUiV5AFaS7CRLkNBmBPWOeAW3V66ih5LFLKLyBS8YY3iNl83ZnbwmCr3Hcd9Rw3zRaNVx1RArtKL/ryO+IfGjS42JgA2OjYC9g8EbWvv9I1YdneS+MwNzvOCUxQlf1fQka3OpYAhgpvx8eNRuL8l8gVynOEhMYVGWPpNFIow66H+tQlvDhuoVO2yJlXclZsrj7SVZbRtFJlvZhBGnBbFWAOup3brdtT/J/a6zAhmUMpsRrr26A0o/krfncokky8+8YbILc2MNzqy6HcZbxUrsDkHNEVc84Lx4NiDGdGxDMsyb98VgT2HW1Z8RhuIm2rsRfXckDIn2l/e/2002jiLRsY2TMAbXzEX7stS0vJx1UnpmyYptImN/N2CqNOMl7qOPC9LbW5HWa0bMRaDUpfWaV421FvRChrdTa231jWAS1t5+ZOYyN+UeIJ/WWPYAPZap7khtyV5Qjv0bakgX91z/OnmP8AJzLmJVjquNY/Rta+FICrp/aXuOoA+lTzYfk/ljmLO4OUYW3QbfiBY7/sHQ9e/o7q01MLCULZUFy1CRftL7f9tdE6faHt+FFXYTWC5hvxAvlP9Rx/F7O2k32WwXMWFhHh39E7p2ygbuGv8q567OXT7/kvnRM7FxaZmsfq9R6x2UfaG0FVv5fzpDD7PEMswDkhDAlyh1M27dpobfypnjMC8suVWUfTSRDMNS0aFmO/cQNONdbCudCnkWiX3v8AMqmlK45Taqk2tVR5Y40ObAWKx4nW/wDgsTw7KlkwZCc6JUK8ws/4GbKOPjfd2022zyQE4kL4nI0MqxME3M02QAMxOmkgFra37adKvKcbPxGOoMeUUhDtb+yJ/wDSxTf/ABimGJka7cOlOPAfpRR7AtWOLkz5xOkkkq282eTIFLK6dOPKwJ6pG3H6xHfKR8mg+GjmSIF3haR1yMRnZlJVQLEX5+c63O/trPGErEOauyj8qRfD9vnDf6mJ/lQrR4uRKyuI5om5u+JJYEr0klURNv8Arq8raaaaUKnhyJ4sVuiF2a/0h/zZf/cJavME982oNiBpw6C6Ht4+NZLhuVk17mSBxe56CgnXN6Stp0tb9dM9qbVmnlMjT2uAObV5BGLC18nOWueOlaZVItaC402i5+VibNs90Buxkiso1OjgnTfwqqeSyNovOncWBSL2c7f3iq7JNKp+iRdd5tl951qW5O7Vkh57nk5wSKoAS+hGbfp2j1UuMtblnAtOG21cqLDW3twhP5Wp2mPJeOwHSnjXwOzJH94FUDD7aKEZsG5C23MeCGMH9k1MYblVDcXwWJ6LKwKsvpLC0A3kfUY+OtOzp8ylmWHCbXDEaDWS3rwOenuFxhMsIsLGbDg6cGwDsf3gKpkO24EcZcLisoYMLmK9xCYdenb0T6/VUrgeUuFDIxhxgKPG46MZB5uFoRezcVa/fRmT5hZli5Ozs2CDMSScLgGJ/vMBmPjUTtXEOIp7OwIg24QQx0MeJiEZB4FQbDq4Urszb2CiwxUNOFSPDw2aM84RDuZVUdLtI0FMcZtrZ8iSL5xMmePHJrhpjbz2RJCdF1ylbW434VVtdQsyaOIbzvLnbL+kJEtmNsv6KD5bX3Z+lbr130wweOl5qI87JrBsMk521MuIZZSdd7rYN18b0VNvbPabnRjLf0lp7NDKu/B+bZLsB96/h20hh8bgQiL+kYOjHs5NbrfzKYyMbE6ZgbAcKkjUd4naMwje00gIh26Qc7aGCdRCdT9QGy9Qqb2/jpEnYJIygDZZsDp9Njpo5f2kVVPcKrk2IwjI4XaOFuY9qILyAa46QOhOu5bWPsqb28I3na+Jw6Ers/ovIFYebYuSdyR1FHFus33b6A1CJtGbX6Z9+1hv/sZbQ/sDQfnQk2rON0rb9kdW7ESZZv2hv9lqJHCl9MRhz0tonSVTpimzR/z6u2gdmMw0kiOmy90g34WXNL7N3XRZkajjD7UnLKDK2sm1F4boHIhG76oHjxvTN9u4nmWYTNcYTZkoNl9OeZlmbdbpKALcOFqewbKkDKehYS7RY2cejiCTEfG/hTB9g4jmWXICxwWzYrB0/WYeZmlX0uAIN9x4Xo189wO5I7Z2xPHLilWUhY59mqgsvRWeRVlA01zAnfu4WpSHa8/nCoX6Jx+JhPRXSNMM0qC9t4YDXjupDb2xp5JMWyICJZdnMhzKLiCQGU6nTKBfXfwvSsWy5TiVksMq7QnmvmX9W+EMQawP2za2+ps7+eoDBOUeIOEEpdc36NjxHoLbnDJY6W9G31ak32vKMUI8wytjzAeit+bGC58a9efj1aVFJydxHmgiyrm/R0WH0Zf1nOEuLngBY343qQbZU3nYkyjKNoma+Zf1XmPMh7Xv6elt/G1taFcgT5P7ZxEhizyls2BllPRQXkWRQH0UW0NrbuynWD2lKdlxyGV87YKWRmBIJccyc1xax1b10w2Js6WJoc4C5cDNE13TSRpUKobNxAJvu7adYLBFdlxxSSQxMMJLCS8ihBI6xgDMLggFTqL1GtiyuSsEx87sWYjNjxYkkaSYXLp2AkDquaFRk22sCsxc7Qw/p4g2Vs+kxgIBK7iOaPrFCiFktRVRTb0PPOegGNGsBvNAIN9+7jb1VkuOAszDcSPWKMMQ4PpH1n410KoroQHXtouFxRMdIDcSN6zRl2jMN0pHq9dJc3XRGu477jW/stai4ZmPU25iB/WX/Cv5ClF5Qz9anty1Gsi/GgEB3fPhRcnO+pKpymm4hD4H40qvKiS3or4X+NRAQUm0fbvO/sqLhxH1J1eUhvcxg+J+BozcqSdDGp7/AM9KiljFtDpXOZ7SKLhxGTEfKUKP1C+y3uoyco43P0kCAdagE/vWqI5kW3eNdES60Zg4jLKu2cALHmje39mnvJrh2ns4nWBT3xR3qu8wvVQEA7OyjOTxWWJ8dszhAt+rmlH5Uvgn2ebH6JDvtYrbxIFVcRDqorxDhRnDi+4u8/mcrZmliZjvLOCT3km9Gh2fhd0bRjNrZXNjfW+UG1UhYuv5tRZI16vZU5y3F9xoB2LDa3R9Z+Nc/QUH2EPaBr6qz5ZWHosy+sfnS0e0Zgf1jeJ+NGcOKuhe/wDhnDnXmozffoDfvpyuyEyCPIvNqSVSwygneQp0BqhjaswN8xPaDqfVRxt+cfWPrqcyDiLoaAuyIuEaD8K/ChVC/wCIZwNCTw30KMyDiIrIbSjKe3q+ffRY0J1+da66W3Hd2eFVEnSwJ3/Pqo3ODgLn54eNJ3Nh3H30W1vGgBfOSRw3dlFUAbtT18OGoFAODoB2ew11t9QAcfN/cKHHTuFER7m3Zf4UZW17/Z4UAOY13V0MOI+e2kSxBtRc+ljrUBYd+NcB8dOPzrTVZvn10qZSP5UWAX509h6q5cnqpucQeFdSUnfRYBylxv8Anqo7AcdOykMwHCuo1RYLBh3HwrsWvZrx7vn11wtrajqlrnrPwoBI4dSN/roxsN+7dRSov3UH4Dx9lSSELjfb86KZu6gy5T6u7WuFc3ZQQdkkFt3qoscg3W4fPdQKD2Vzdu+fm9BIbQb9OyhRGtx19tCgD//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bg-BG"/>
          </a:p>
        </p:txBody>
      </p:sp>
      <p:pic>
        <p:nvPicPr>
          <p:cNvPr id="2054" name="Picture 6" descr="http://science-all.com/images/house/house-08.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49556" y="1920240"/>
            <a:ext cx="2574368" cy="169657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0" y="119511"/>
            <a:ext cx="12192000" cy="1015663"/>
          </a:xfrm>
          <a:prstGeom prst="rect">
            <a:avLst/>
          </a:prstGeom>
          <a:noFill/>
        </p:spPr>
        <p:txBody>
          <a:bodyPr wrap="square" rtlCol="0">
            <a:spAutoFit/>
          </a:bodyPr>
          <a:lstStyle/>
          <a:p>
            <a:pPr algn="ctr"/>
            <a:r>
              <a:rPr lang="en-US" altLang="bg-BG" sz="6000" b="1" dirty="0">
                <a:solidFill>
                  <a:schemeClr val="accent1">
                    <a:lumMod val="50000"/>
                  </a:schemeClr>
                </a:solidFill>
              </a:rPr>
              <a:t>Intellectual Property</a:t>
            </a:r>
            <a:endParaRPr lang="en-US" sz="6000" dirty="0"/>
          </a:p>
        </p:txBody>
      </p:sp>
    </p:spTree>
    <p:extLst>
      <p:ext uri="{BB962C8B-B14F-4D97-AF65-F5344CB8AC3E}">
        <p14:creationId xmlns:p14="http://schemas.microsoft.com/office/powerpoint/2010/main" val="2110020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el 1"/>
          <p:cNvSpPr>
            <a:spLocks noGrp="1"/>
          </p:cNvSpPr>
          <p:nvPr>
            <p:ph type="title"/>
          </p:nvPr>
        </p:nvSpPr>
        <p:spPr>
          <a:xfrm>
            <a:off x="0" y="-466"/>
            <a:ext cx="12192000" cy="1043752"/>
          </a:xfrm>
        </p:spPr>
        <p:txBody>
          <a:bodyPr>
            <a:noAutofit/>
          </a:bodyPr>
          <a:lstStyle/>
          <a:p>
            <a:pPr algn="ctr"/>
            <a:r>
              <a:rPr lang="en-US" altLang="bg-BG" sz="6000" b="1" dirty="0">
                <a:solidFill>
                  <a:schemeClr val="accent1">
                    <a:lumMod val="50000"/>
                  </a:schemeClr>
                </a:solidFill>
                <a:latin typeface="+mn-lt"/>
              </a:rPr>
              <a:t>Intellectual Property</a:t>
            </a:r>
          </a:p>
        </p:txBody>
      </p:sp>
      <p:sp>
        <p:nvSpPr>
          <p:cNvPr id="17411" name="Textfeld 6"/>
          <p:cNvSpPr txBox="1">
            <a:spLocks noChangeArrowheads="1"/>
          </p:cNvSpPr>
          <p:nvPr/>
        </p:nvSpPr>
        <p:spPr bwMode="auto">
          <a:xfrm>
            <a:off x="1110258" y="1160859"/>
            <a:ext cx="148977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r>
              <a:rPr lang="en-US" altLang="bg-BG" sz="2000" b="1" dirty="0">
                <a:latin typeface="Arial" panose="020B0604020202020204" pitchFamily="34" charset="0"/>
              </a:rPr>
              <a:t>Legal right</a:t>
            </a:r>
          </a:p>
        </p:txBody>
      </p:sp>
      <p:sp>
        <p:nvSpPr>
          <p:cNvPr id="17412" name="Textfeld 7"/>
          <p:cNvSpPr txBox="1">
            <a:spLocks noChangeArrowheads="1"/>
          </p:cNvSpPr>
          <p:nvPr/>
        </p:nvSpPr>
        <p:spPr bwMode="auto">
          <a:xfrm>
            <a:off x="3456661" y="1189138"/>
            <a:ext cx="138050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r>
              <a:rPr lang="en-US" altLang="bg-BG" sz="2000" b="1" dirty="0">
                <a:latin typeface="Arial" panose="020B0604020202020204" pitchFamily="34" charset="0"/>
              </a:rPr>
              <a:t>What for?</a:t>
            </a:r>
          </a:p>
        </p:txBody>
      </p:sp>
      <p:sp>
        <p:nvSpPr>
          <p:cNvPr id="17413" name="Textfeld 8"/>
          <p:cNvSpPr txBox="1">
            <a:spLocks noChangeArrowheads="1"/>
          </p:cNvSpPr>
          <p:nvPr/>
        </p:nvSpPr>
        <p:spPr bwMode="auto">
          <a:xfrm>
            <a:off x="6181921" y="1175498"/>
            <a:ext cx="88357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r>
              <a:rPr lang="en-US" altLang="bg-BG" sz="2000" b="1" dirty="0">
                <a:latin typeface="Arial" panose="020B0604020202020204" pitchFamily="34" charset="0"/>
              </a:rPr>
              <a:t>How?</a:t>
            </a:r>
          </a:p>
        </p:txBody>
      </p:sp>
      <p:sp>
        <p:nvSpPr>
          <p:cNvPr id="10" name="Rechteck 9"/>
          <p:cNvSpPr/>
          <p:nvPr/>
        </p:nvSpPr>
        <p:spPr>
          <a:xfrm>
            <a:off x="1099840" y="2949899"/>
            <a:ext cx="1500188"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Calibri" pitchFamily="34" charset="0"/>
              </a:rPr>
              <a:t>Patents</a:t>
            </a:r>
          </a:p>
          <a:p>
            <a:pPr algn="ctr">
              <a:defRPr/>
            </a:pPr>
            <a:endParaRPr lang="en-US" sz="1688" dirty="0"/>
          </a:p>
        </p:txBody>
      </p:sp>
      <p:sp>
        <p:nvSpPr>
          <p:cNvPr id="11" name="Rechteck 10"/>
          <p:cNvSpPr/>
          <p:nvPr/>
        </p:nvSpPr>
        <p:spPr>
          <a:xfrm>
            <a:off x="2921497" y="2949899"/>
            <a:ext cx="2430363" cy="70098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Calibri" pitchFamily="34" charset="0"/>
              </a:rPr>
              <a:t>New</a:t>
            </a:r>
            <a:r>
              <a:rPr lang="en-US" sz="1688" dirty="0">
                <a:solidFill>
                  <a:srgbClr val="FFFFFF"/>
                </a:solidFill>
                <a:latin typeface="Calibri" pitchFamily="34" charset="0"/>
              </a:rPr>
              <a:t> </a:t>
            </a:r>
            <a:r>
              <a:rPr lang="en-US" dirty="0">
                <a:solidFill>
                  <a:srgbClr val="FFFFFF"/>
                </a:solidFill>
                <a:latin typeface="Calibri" pitchFamily="34" charset="0"/>
              </a:rPr>
              <a:t>inventions</a:t>
            </a:r>
          </a:p>
        </p:txBody>
      </p:sp>
      <p:sp>
        <p:nvSpPr>
          <p:cNvPr id="14" name="Rechteck 13"/>
          <p:cNvSpPr/>
          <p:nvPr/>
        </p:nvSpPr>
        <p:spPr>
          <a:xfrm>
            <a:off x="1110258" y="4006455"/>
            <a:ext cx="1500188"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latin typeface="Calibri" pitchFamily="34" charset="0"/>
              </a:rPr>
              <a:t>Trademarks</a:t>
            </a:r>
          </a:p>
        </p:txBody>
      </p:sp>
      <p:sp>
        <p:nvSpPr>
          <p:cNvPr id="15" name="Rechteck 14"/>
          <p:cNvSpPr/>
          <p:nvPr/>
        </p:nvSpPr>
        <p:spPr>
          <a:xfrm>
            <a:off x="2931732" y="4006455"/>
            <a:ext cx="2430363"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875" dirty="0"/>
              <a:t>Distinctive Identification of  goods or services</a:t>
            </a:r>
          </a:p>
        </p:txBody>
      </p:sp>
      <p:sp>
        <p:nvSpPr>
          <p:cNvPr id="16" name="Rechteck 15"/>
          <p:cNvSpPr/>
          <p:nvPr/>
        </p:nvSpPr>
        <p:spPr>
          <a:xfrm>
            <a:off x="5702453" y="4037489"/>
            <a:ext cx="1985367" cy="76646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Registration</a:t>
            </a:r>
          </a:p>
        </p:txBody>
      </p:sp>
      <p:sp>
        <p:nvSpPr>
          <p:cNvPr id="17" name="Rechteck 16"/>
          <p:cNvSpPr/>
          <p:nvPr/>
        </p:nvSpPr>
        <p:spPr>
          <a:xfrm>
            <a:off x="1099840" y="5060252"/>
            <a:ext cx="1500188"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cs typeface="Arial" charset="0"/>
              </a:rPr>
              <a:t>Industrial designs</a:t>
            </a:r>
          </a:p>
        </p:txBody>
      </p:sp>
      <p:sp>
        <p:nvSpPr>
          <p:cNvPr id="19" name="Rechteck 18"/>
          <p:cNvSpPr/>
          <p:nvPr/>
        </p:nvSpPr>
        <p:spPr>
          <a:xfrm>
            <a:off x="5741816" y="5020472"/>
            <a:ext cx="1985367"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cs typeface="Arial" charset="0"/>
              </a:rPr>
              <a:t>Registration</a:t>
            </a:r>
          </a:p>
        </p:txBody>
      </p:sp>
      <p:sp>
        <p:nvSpPr>
          <p:cNvPr id="17421" name="Rechteck 3"/>
          <p:cNvSpPr>
            <a:spLocks noChangeArrowheads="1"/>
          </p:cNvSpPr>
          <p:nvPr/>
        </p:nvSpPr>
        <p:spPr bwMode="auto">
          <a:xfrm>
            <a:off x="1099840" y="1890119"/>
            <a:ext cx="1500188"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eaLnBrk="1" hangingPunct="1">
              <a:lnSpc>
                <a:spcPct val="100000"/>
              </a:lnSpc>
              <a:spcBef>
                <a:spcPct val="0"/>
              </a:spcBef>
              <a:buClrTx/>
              <a:buFontTx/>
              <a:buNone/>
            </a:pPr>
            <a:r>
              <a:rPr lang="en-US" altLang="bg-BG" sz="1800" dirty="0">
                <a:solidFill>
                  <a:srgbClr val="FFFFFF"/>
                </a:solidFill>
                <a:latin typeface="Calibri" panose="020F0502020204030204" pitchFamily="34" charset="0"/>
              </a:rPr>
              <a:t>Copyright</a:t>
            </a:r>
          </a:p>
        </p:txBody>
      </p:sp>
      <p:sp>
        <p:nvSpPr>
          <p:cNvPr id="17422" name="Rechteck 4"/>
          <p:cNvSpPr>
            <a:spLocks noChangeArrowheads="1"/>
          </p:cNvSpPr>
          <p:nvPr/>
        </p:nvSpPr>
        <p:spPr bwMode="auto">
          <a:xfrm>
            <a:off x="2921498" y="1883181"/>
            <a:ext cx="2430363"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eaLnBrk="1" hangingPunct="1">
              <a:lnSpc>
                <a:spcPct val="100000"/>
              </a:lnSpc>
              <a:spcBef>
                <a:spcPct val="0"/>
              </a:spcBef>
              <a:buClrTx/>
              <a:buFontTx/>
              <a:buNone/>
            </a:pPr>
            <a:r>
              <a:rPr lang="en-US" altLang="bg-BG" sz="1800" dirty="0">
                <a:solidFill>
                  <a:srgbClr val="FFFFFF"/>
                </a:solidFill>
                <a:latin typeface="Calibri" panose="020F0502020204030204" pitchFamily="34" charset="0"/>
              </a:rPr>
              <a:t>Original creative or artistic forms</a:t>
            </a:r>
          </a:p>
        </p:txBody>
      </p:sp>
      <p:sp>
        <p:nvSpPr>
          <p:cNvPr id="17423" name="Rechteck 5"/>
          <p:cNvSpPr>
            <a:spLocks noChangeArrowheads="1"/>
          </p:cNvSpPr>
          <p:nvPr/>
        </p:nvSpPr>
        <p:spPr bwMode="auto">
          <a:xfrm>
            <a:off x="5673331" y="1883181"/>
            <a:ext cx="1985367" cy="766464"/>
          </a:xfrm>
          <a:prstGeom prst="rect">
            <a:avLst/>
          </a:prstGeom>
          <a:solidFill>
            <a:schemeClr val="accent1"/>
          </a:solidFill>
          <a:ln w="25400" algn="ctr">
            <a:solidFill>
              <a:schemeClr val="accent1"/>
            </a:solidFill>
            <a:miter lim="800000"/>
            <a:headEnd/>
            <a:tailEnd/>
          </a:ln>
        </p:spPr>
        <p:txBody>
          <a:bodyPr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algn="ctr">
              <a:lnSpc>
                <a:spcPct val="100000"/>
              </a:lnSpc>
              <a:spcBef>
                <a:spcPct val="0"/>
              </a:spcBef>
              <a:buClrTx/>
              <a:buNone/>
            </a:pPr>
            <a:r>
              <a:rPr lang="en-US" altLang="bg-BG" sz="1800" dirty="0">
                <a:solidFill>
                  <a:srgbClr val="FFFFFF"/>
                </a:solidFill>
                <a:latin typeface="Calibri" panose="020F0502020204030204" pitchFamily="34" charset="0"/>
              </a:rPr>
              <a:t>Exists automatically</a:t>
            </a:r>
          </a:p>
        </p:txBody>
      </p:sp>
      <p:pic>
        <p:nvPicPr>
          <p:cNvPr id="1742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1146" y="2680377"/>
            <a:ext cx="1198067" cy="11563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hteck 11"/>
          <p:cNvSpPr/>
          <p:nvPr/>
        </p:nvSpPr>
        <p:spPr>
          <a:xfrm>
            <a:off x="5674305" y="2915544"/>
            <a:ext cx="1985367"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rgbClr val="FFFFFF"/>
                </a:solidFill>
                <a:latin typeface="Calibri" pitchFamily="34" charset="0"/>
              </a:rPr>
              <a:t>Application</a:t>
            </a:r>
            <a:r>
              <a:rPr lang="en-US" sz="1688" dirty="0">
                <a:solidFill>
                  <a:srgbClr val="FFFFFF"/>
                </a:solidFill>
                <a:latin typeface="Calibri" pitchFamily="34" charset="0"/>
              </a:rPr>
              <a:t> </a:t>
            </a:r>
            <a:r>
              <a:rPr lang="en-US" dirty="0">
                <a:solidFill>
                  <a:srgbClr val="FFFFFF"/>
                </a:solidFill>
                <a:latin typeface="Calibri" pitchFamily="34" charset="0"/>
              </a:rPr>
              <a:t>and</a:t>
            </a:r>
            <a:r>
              <a:rPr lang="en-US" sz="1688" dirty="0">
                <a:solidFill>
                  <a:srgbClr val="FFFFFF"/>
                </a:solidFill>
                <a:latin typeface="Calibri" pitchFamily="34" charset="0"/>
              </a:rPr>
              <a:t> </a:t>
            </a:r>
            <a:r>
              <a:rPr lang="en-US" dirty="0">
                <a:solidFill>
                  <a:srgbClr val="FFFFFF"/>
                </a:solidFill>
                <a:latin typeface="Calibri" pitchFamily="34" charset="0"/>
              </a:rPr>
              <a:t>registration</a:t>
            </a:r>
          </a:p>
        </p:txBody>
      </p:sp>
      <p:pic>
        <p:nvPicPr>
          <p:cNvPr id="17426"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8179" y="4144862"/>
            <a:ext cx="1503164" cy="6727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8" name="Picture 26" descr="book"/>
          <p:cNvPicPr>
            <a:picLocks noChangeAspect="1" noChangeArrowheads="1"/>
          </p:cNvPicPr>
          <p:nvPr/>
        </p:nvPicPr>
        <p:blipFill>
          <a:blip r:embed="rId5" cstate="print">
            <a:extLst>
              <a:ext uri="{28A0092B-C50C-407E-A947-70E740481C1C}">
                <a14:useLocalDpi xmlns:a14="http://schemas.microsoft.com/office/drawing/2010/main" val="0"/>
              </a:ext>
            </a:extLst>
          </a:blip>
          <a:srcRect t="33672" b="14510"/>
          <a:stretch>
            <a:fillRect/>
          </a:stretch>
        </p:blipFill>
        <p:spPr bwMode="auto">
          <a:xfrm>
            <a:off x="7977543" y="1758852"/>
            <a:ext cx="1418333" cy="782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9" name="Rectangle 28"/>
          <p:cNvSpPr>
            <a:spLocks noChangeArrowheads="1"/>
          </p:cNvSpPr>
          <p:nvPr/>
        </p:nvSpPr>
        <p:spPr bwMode="auto">
          <a:xfrm>
            <a:off x="11147697" y="995168"/>
            <a:ext cx="419695" cy="1116211"/>
          </a:xfrm>
          <a:prstGeom prst="rect">
            <a:avLst/>
          </a:prstGeom>
          <a:solidFill>
            <a:schemeClr val="bg1"/>
          </a:solidFill>
          <a:ln w="9525">
            <a:solidFill>
              <a:schemeClr val="bg1"/>
            </a:solidFill>
            <a:miter lim="800000"/>
            <a:headEnd/>
            <a:tailEnd/>
          </a:ln>
        </p:spPr>
        <p:txBody>
          <a:bodyPr wrap="none" anchor="ctr"/>
          <a:lstStyle>
            <a:lvl1pPr>
              <a:lnSpc>
                <a:spcPct val="90000"/>
              </a:lnSpc>
              <a:spcBef>
                <a:spcPts val="1800"/>
              </a:spcBef>
              <a:buClr>
                <a:schemeClr val="accent1"/>
              </a:buClr>
              <a:buFont typeface="Arial" panose="020B0604020202020204" pitchFamily="34" charset="0"/>
              <a:buChar char="•"/>
              <a:defRPr sz="2800">
                <a:solidFill>
                  <a:schemeClr val="tx1"/>
                </a:solidFill>
                <a:latin typeface="Constantia" panose="02030602050306030303" pitchFamily="18" charset="0"/>
              </a:defRPr>
            </a:lvl1pPr>
            <a:lvl2pPr marL="742950" indent="-285750">
              <a:lnSpc>
                <a:spcPct val="90000"/>
              </a:lnSpc>
              <a:spcBef>
                <a:spcPts val="1200"/>
              </a:spcBef>
              <a:buClr>
                <a:schemeClr val="accent1"/>
              </a:buClr>
              <a:buFont typeface="Arial" panose="020B0604020202020204" pitchFamily="34" charset="0"/>
              <a:buChar char="–"/>
              <a:defRPr sz="2400">
                <a:solidFill>
                  <a:schemeClr val="tx1"/>
                </a:solidFill>
                <a:latin typeface="Constantia" panose="02030602050306030303" pitchFamily="18" charset="0"/>
              </a:defRPr>
            </a:lvl2pPr>
            <a:lvl3pPr marL="11430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3pPr>
            <a:lvl4pPr marL="16002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4pPr>
            <a:lvl5pPr marL="2057400" indent="-228600">
              <a:lnSpc>
                <a:spcPct val="90000"/>
              </a:lnSpc>
              <a:spcBef>
                <a:spcPts val="800"/>
              </a:spcBef>
              <a:buClr>
                <a:schemeClr val="accent1"/>
              </a:buClr>
              <a:buFont typeface="Arial" panose="020B0604020202020204" pitchFamily="34" charset="0"/>
              <a:buChar char="•"/>
              <a:defRPr sz="2000">
                <a:solidFill>
                  <a:schemeClr val="tx1"/>
                </a:solidFill>
                <a:latin typeface="Constantia" panose="02030602050306030303" pitchFamily="18" charset="0"/>
              </a:defRPr>
            </a:lvl5pPr>
            <a:lvl6pPr marL="25146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6pPr>
            <a:lvl7pPr marL="29718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7pPr>
            <a:lvl8pPr marL="34290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8pPr>
            <a:lvl9pPr marL="3886200" indent="-228600" defTabSz="1217613" eaLnBrk="0" fontAlgn="base" hangingPunct="0">
              <a:lnSpc>
                <a:spcPct val="90000"/>
              </a:lnSpc>
              <a:spcBef>
                <a:spcPts val="800"/>
              </a:spcBef>
              <a:spcAft>
                <a:spcPct val="0"/>
              </a:spcAft>
              <a:buClr>
                <a:schemeClr val="accent1"/>
              </a:buClr>
              <a:buFont typeface="Arial" panose="020B0604020202020204" pitchFamily="34" charset="0"/>
              <a:buChar char="•"/>
              <a:defRPr sz="2000">
                <a:solidFill>
                  <a:schemeClr val="tx1"/>
                </a:solidFill>
                <a:latin typeface="Constantia" panose="02030602050306030303" pitchFamily="18" charset="0"/>
              </a:defRPr>
            </a:lvl9pPr>
          </a:lstStyle>
          <a:p>
            <a:pPr eaLnBrk="1" hangingPunct="1">
              <a:lnSpc>
                <a:spcPct val="100000"/>
              </a:lnSpc>
              <a:spcBef>
                <a:spcPct val="0"/>
              </a:spcBef>
              <a:buClrTx/>
              <a:buFontTx/>
              <a:buNone/>
            </a:pPr>
            <a:endParaRPr lang="bg-BG" altLang="bg-BG" sz="2250">
              <a:latin typeface="Calibri" panose="020F0502020204030204" pitchFamily="34" charset="0"/>
            </a:endParaRPr>
          </a:p>
        </p:txBody>
      </p:sp>
      <p:sp>
        <p:nvSpPr>
          <p:cNvPr id="18" name="Rechteck 17"/>
          <p:cNvSpPr/>
          <p:nvPr/>
        </p:nvSpPr>
        <p:spPr>
          <a:xfrm>
            <a:off x="2921493" y="5018279"/>
            <a:ext cx="2430363" cy="7664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rgbClr val="FFFFFF"/>
                </a:solidFill>
                <a:cs typeface="Arial" charset="0"/>
              </a:rPr>
              <a:t>External appea</a:t>
            </a:r>
            <a:r>
              <a:rPr lang="en-US" sz="1688" dirty="0"/>
              <a:t>rance</a:t>
            </a:r>
          </a:p>
        </p:txBody>
      </p:sp>
      <p:pic>
        <p:nvPicPr>
          <p:cNvPr id="27" name="Picture 6" descr="000794870_0004_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85882" y="4954342"/>
            <a:ext cx="1787758" cy="890777"/>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6" descr="http://www.greenwichlibrary.org/blog/library_news/sheet_music.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23089" y="1589248"/>
            <a:ext cx="795643" cy="1015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986606" y="6305847"/>
            <a:ext cx="184731" cy="369332"/>
          </a:xfrm>
          <a:prstGeom prst="rect">
            <a:avLst/>
          </a:prstGeom>
          <a:noFill/>
        </p:spPr>
        <p:txBody>
          <a:bodyPr wrap="none" rtlCol="0">
            <a:spAutoFit/>
          </a:bodyPr>
          <a:lstStyle/>
          <a:p>
            <a:endParaRPr lang="bg-BG" dirty="0"/>
          </a:p>
        </p:txBody>
      </p:sp>
      <p:pic>
        <p:nvPicPr>
          <p:cNvPr id="37"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264860" y="4006455"/>
            <a:ext cx="1326350" cy="94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787871" y="2728550"/>
            <a:ext cx="1779521" cy="1209162"/>
          </a:xfrm>
          <a:prstGeom prst="rect">
            <a:avLst/>
          </a:prstGeom>
        </p:spPr>
      </p:pic>
    </p:spTree>
    <p:extLst>
      <p:ext uri="{BB962C8B-B14F-4D97-AF65-F5344CB8AC3E}">
        <p14:creationId xmlns:p14="http://schemas.microsoft.com/office/powerpoint/2010/main" val="1802175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28B814C5-2A8D-412D-828B-49BF05A586A8}" type="slidenum">
              <a:rPr lang="bg-BG" smtClean="0"/>
              <a:t>5</a:t>
            </a:fld>
            <a:endParaRPr lang="bg-BG"/>
          </a:p>
        </p:txBody>
      </p:sp>
      <p:sp>
        <p:nvSpPr>
          <p:cNvPr id="5" name="Rectangle 2"/>
          <p:cNvSpPr txBox="1">
            <a:spLocks noChangeArrowheads="1"/>
          </p:cNvSpPr>
          <p:nvPr/>
        </p:nvSpPr>
        <p:spPr>
          <a:xfrm>
            <a:off x="0" y="285518"/>
            <a:ext cx="12192000" cy="1035421"/>
          </a:xfrm>
          <a:prstGeom prst="rect">
            <a:avLst/>
          </a:prstGeom>
        </p:spPr>
        <p:txBody>
          <a:bodyPr rtlCol="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defRPr/>
            </a:pPr>
            <a:r>
              <a:rPr lang="en-US" altLang="bg-BG" sz="6000" b="1" dirty="0">
                <a:solidFill>
                  <a:schemeClr val="accent1">
                    <a:lumMod val="50000"/>
                  </a:schemeClr>
                </a:solidFill>
                <a:latin typeface="+mn-lt"/>
              </a:rPr>
              <a:t>Intellectual Property</a:t>
            </a:r>
            <a:endParaRPr lang="en-GB" sz="6000" b="1" dirty="0">
              <a:solidFill>
                <a:schemeClr val="accent1">
                  <a:lumMod val="50000"/>
                </a:schemeClr>
              </a:solidFill>
              <a:latin typeface="+mn-lt"/>
            </a:endParaRPr>
          </a:p>
        </p:txBody>
      </p:sp>
      <p:pic>
        <p:nvPicPr>
          <p:cNvPr id="6" name="Picture 7" descr="http://img.xatakamovil.com/2010/06/iphone-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458" y="1195209"/>
            <a:ext cx="3384352" cy="4546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txBox="1">
            <a:spLocks noChangeArrowheads="1"/>
          </p:cNvSpPr>
          <p:nvPr/>
        </p:nvSpPr>
        <p:spPr>
          <a:xfrm>
            <a:off x="3859174" y="1705867"/>
            <a:ext cx="7658099" cy="377684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60000"/>
              </a:lnSpc>
            </a:pPr>
            <a:r>
              <a:rPr lang="en-GB" altLang="bg-BG" sz="3600" b="1" dirty="0"/>
              <a:t>Copyright		</a:t>
            </a:r>
            <a:r>
              <a:rPr lang="en-GB" altLang="bg-BG" sz="3600" dirty="0"/>
              <a:t>Software. 		             </a:t>
            </a:r>
          </a:p>
          <a:p>
            <a:r>
              <a:rPr lang="en-GB" altLang="bg-BG" sz="3600" b="1" dirty="0"/>
              <a:t>Patents			</a:t>
            </a:r>
            <a:r>
              <a:rPr lang="en-GB" altLang="bg-BG" sz="3600" dirty="0"/>
              <a:t>Touch screen.</a:t>
            </a:r>
          </a:p>
          <a:p>
            <a:r>
              <a:rPr lang="en-GB" altLang="bg-BG" sz="3600" b="1" dirty="0"/>
              <a:t>Trademark</a:t>
            </a:r>
            <a:r>
              <a:rPr lang="en-GB" altLang="bg-BG" sz="3600" dirty="0"/>
              <a:t>		 </a:t>
            </a:r>
          </a:p>
          <a:p>
            <a:r>
              <a:rPr lang="en-GB" altLang="bg-BG" sz="3600" b="1" dirty="0"/>
              <a:t>Trademark</a:t>
            </a:r>
            <a:r>
              <a:rPr lang="en-GB" altLang="bg-BG" sz="3600" dirty="0"/>
              <a:t>		Start up tone.</a:t>
            </a:r>
          </a:p>
          <a:p>
            <a:r>
              <a:rPr lang="en-GB" altLang="bg-BG" sz="3600" b="1" dirty="0"/>
              <a:t>Design</a:t>
            </a:r>
            <a:r>
              <a:rPr lang="en-GB" altLang="bg-BG" sz="3600" dirty="0"/>
              <a:t>			Phone shape</a:t>
            </a:r>
            <a:r>
              <a:rPr lang="en-GB" altLang="bg-BG" sz="1875" dirty="0"/>
              <a:t>. </a:t>
            </a:r>
          </a:p>
          <a:p>
            <a:pPr marL="0" indent="0">
              <a:lnSpc>
                <a:spcPct val="160000"/>
              </a:lnSpc>
              <a:buFont typeface="Arial" panose="020B0604020202020204" pitchFamily="34" charset="0"/>
              <a:buNone/>
            </a:pPr>
            <a:endParaRPr lang="en-GB" altLang="bg-BG" sz="1875" b="1" dirty="0"/>
          </a:p>
        </p:txBody>
      </p:sp>
      <p:pic>
        <p:nvPicPr>
          <p:cNvPr id="1026" name="Picture 2" descr="http://cdn.redmondpie.com/wp-content/uploads/2013/08/iPhone-logo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88223" y="3213897"/>
            <a:ext cx="1317533" cy="635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973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xEl>
                                              <p:pRg st="1" end="1"/>
                                            </p:txEl>
                                          </p:spTgt>
                                        </p:tgtEl>
                                        <p:attrNameLst>
                                          <p:attrName>style.visibility</p:attrName>
                                        </p:attrNameLst>
                                      </p:cBhvr>
                                      <p:to>
                                        <p:strVal val="visible"/>
                                      </p:to>
                                    </p:set>
                                    <p:animEffect transition="in" filter="blinds(horizontal)">
                                      <p:cBhvr>
                                        <p:cTn id="12" dur="500"/>
                                        <p:tgtEl>
                                          <p:spTgt spid="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xEl>
                                              <p:pRg st="2" end="2"/>
                                            </p:txEl>
                                          </p:spTgt>
                                        </p:tgtEl>
                                        <p:attrNameLst>
                                          <p:attrName>style.visibility</p:attrName>
                                        </p:attrNameLst>
                                      </p:cBhvr>
                                      <p:to>
                                        <p:strVal val="visible"/>
                                      </p:to>
                                    </p:set>
                                    <p:animEffect transition="in" filter="blinds(horizontal)">
                                      <p:cBhvr>
                                        <p:cTn id="17" dur="500"/>
                                        <p:tgtEl>
                                          <p:spTgt spid="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xEl>
                                              <p:pRg st="3" end="3"/>
                                            </p:txEl>
                                          </p:spTgt>
                                        </p:tgtEl>
                                        <p:attrNameLst>
                                          <p:attrName>style.visibility</p:attrName>
                                        </p:attrNameLst>
                                      </p:cBhvr>
                                      <p:to>
                                        <p:strVal val="visible"/>
                                      </p:to>
                                    </p:set>
                                    <p:animEffect transition="in" filter="blinds(horizontal)">
                                      <p:cBhvr>
                                        <p:cTn id="22" dur="500"/>
                                        <p:tgtEl>
                                          <p:spTgt spid="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animEffect transition="in" filter="blinds(horizontal)">
                                      <p:cBhvr>
                                        <p:cTn id="27"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4" name="Slide Number Placeholder 3"/>
          <p:cNvSpPr>
            <a:spLocks noGrp="1"/>
          </p:cNvSpPr>
          <p:nvPr>
            <p:ph type="sldNum" sz="quarter" idx="12"/>
          </p:nvPr>
        </p:nvSpPr>
        <p:spPr/>
        <p:txBody>
          <a:bodyPr/>
          <a:lstStyle/>
          <a:p>
            <a:fld id="{28B814C5-2A8D-412D-828B-49BF05A586A8}" type="slidenum">
              <a:rPr lang="bg-BG" smtClean="0"/>
              <a:t>6</a:t>
            </a:fld>
            <a:endParaRPr lang="bg-BG"/>
          </a:p>
        </p:txBody>
      </p:sp>
      <p:sp>
        <p:nvSpPr>
          <p:cNvPr id="5" name="Rectangle 4"/>
          <p:cNvSpPr/>
          <p:nvPr/>
        </p:nvSpPr>
        <p:spPr>
          <a:xfrm>
            <a:off x="4472446" y="3244334"/>
            <a:ext cx="3247107" cy="369332"/>
          </a:xfrm>
          <a:prstGeom prst="rect">
            <a:avLst/>
          </a:prstGeom>
        </p:spPr>
        <p:txBody>
          <a:bodyPr wrap="none">
            <a:spAutoFit/>
          </a:bodyPr>
          <a:lstStyle/>
          <a:p>
            <a:r>
              <a:rPr lang="en-US" altLang="bg-BG" dirty="0">
                <a:ea typeface="Times New Roman" panose="02020603050405020304" pitchFamily="18" charset="0"/>
                <a:cs typeface="Arial" panose="020B0604020202020204" pitchFamily="34" charset="0"/>
              </a:rPr>
              <a:t>Novelty and Individual Character</a:t>
            </a:r>
            <a:endParaRPr lang="bg-BG" dirty="0"/>
          </a:p>
        </p:txBody>
      </p:sp>
      <p:pic>
        <p:nvPicPr>
          <p:cNvPr id="2050" name="Picture 2" descr="An adaptation of the metro map concept representing the timelines of the different Intellectual property process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94704" y="-662609"/>
            <a:ext cx="14514489" cy="8295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8794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de-DE" sz="6000" b="1" dirty="0" err="1">
                <a:solidFill>
                  <a:schemeClr val="accent1">
                    <a:lumMod val="50000"/>
                  </a:schemeClr>
                </a:solidFill>
                <a:latin typeface="+mn-lt"/>
              </a:rPr>
              <a:t>Intellectual</a:t>
            </a:r>
            <a:r>
              <a:rPr lang="de-DE" sz="6000" b="1" dirty="0">
                <a:solidFill>
                  <a:schemeClr val="accent1">
                    <a:lumMod val="50000"/>
                  </a:schemeClr>
                </a:solidFill>
                <a:latin typeface="+mn-lt"/>
              </a:rPr>
              <a:t> Property</a:t>
            </a:r>
            <a:endParaRPr lang="bg-BG" sz="6000" b="1" dirty="0">
              <a:solidFill>
                <a:schemeClr val="accent1">
                  <a:lumMod val="50000"/>
                </a:schemeClr>
              </a:solidFill>
              <a:latin typeface="+mn-lt"/>
            </a:endParaRPr>
          </a:p>
        </p:txBody>
      </p:sp>
      <p:sp>
        <p:nvSpPr>
          <p:cNvPr id="3" name="Content Placeholder 2"/>
          <p:cNvSpPr>
            <a:spLocks noGrp="1"/>
          </p:cNvSpPr>
          <p:nvPr>
            <p:ph idx="1"/>
          </p:nvPr>
        </p:nvSpPr>
        <p:spPr>
          <a:xfrm>
            <a:off x="838200" y="1847850"/>
            <a:ext cx="10515600" cy="4351338"/>
          </a:xfrm>
        </p:spPr>
        <p:txBody>
          <a:bodyPr>
            <a:normAutofit/>
          </a:bodyPr>
          <a:lstStyle/>
          <a:p>
            <a:pPr marL="0" indent="0">
              <a:buNone/>
            </a:pPr>
            <a:r>
              <a:rPr lang="en-GB" sz="3600" b="1" dirty="0"/>
              <a:t>National Protection -</a:t>
            </a:r>
          </a:p>
          <a:p>
            <a:pPr marL="0" indent="0">
              <a:buNone/>
            </a:pPr>
            <a:endParaRPr lang="en-GB" sz="3600" b="1" dirty="0"/>
          </a:p>
          <a:p>
            <a:pPr marL="0" indent="0">
              <a:buNone/>
            </a:pPr>
            <a:r>
              <a:rPr lang="en-GB" sz="3600" b="1" dirty="0"/>
              <a:t>Regional Protection -</a:t>
            </a:r>
          </a:p>
          <a:p>
            <a:pPr marL="0" indent="0">
              <a:buNone/>
            </a:pPr>
            <a:endParaRPr lang="en-GB" sz="3600" b="1" dirty="0"/>
          </a:p>
          <a:p>
            <a:pPr marL="0" indent="0">
              <a:buNone/>
            </a:pPr>
            <a:r>
              <a:rPr lang="en-GB" sz="3600" b="1" dirty="0"/>
              <a:t>Regional Protection -</a:t>
            </a:r>
          </a:p>
          <a:p>
            <a:pPr marL="0" indent="0">
              <a:buNone/>
            </a:pPr>
            <a:endParaRPr lang="en-GB" sz="3600" b="1" dirty="0"/>
          </a:p>
          <a:p>
            <a:pPr marL="0" indent="0">
              <a:buNone/>
            </a:pPr>
            <a:r>
              <a:rPr lang="en-GB" sz="3600" b="1" dirty="0"/>
              <a:t>Global Protection -	</a:t>
            </a:r>
            <a:endParaRPr lang="bg-BG" sz="3600" b="1" dirty="0"/>
          </a:p>
        </p:txBody>
      </p:sp>
      <p:sp>
        <p:nvSpPr>
          <p:cNvPr id="4" name="Slide Number Placeholder 3"/>
          <p:cNvSpPr>
            <a:spLocks noGrp="1"/>
          </p:cNvSpPr>
          <p:nvPr>
            <p:ph type="sldNum" sz="quarter" idx="12"/>
          </p:nvPr>
        </p:nvSpPr>
        <p:spPr/>
        <p:txBody>
          <a:bodyPr/>
          <a:lstStyle/>
          <a:p>
            <a:fld id="{28B814C5-2A8D-412D-828B-49BF05A586A8}" type="slidenum">
              <a:rPr lang="bg-BG" smtClean="0"/>
              <a:t>7</a:t>
            </a:fld>
            <a:endParaRPr lang="bg-BG"/>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80628" y="1402443"/>
            <a:ext cx="3149600" cy="14732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53200" y="4129463"/>
            <a:ext cx="3429000" cy="1117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929663" y="2880101"/>
            <a:ext cx="2209800" cy="1092200"/>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971392" y="5304706"/>
            <a:ext cx="2168071" cy="1553294"/>
          </a:xfrm>
          <a:prstGeom prst="rect">
            <a:avLst/>
          </a:prstGeom>
        </p:spPr>
      </p:pic>
    </p:spTree>
    <p:extLst>
      <p:ext uri="{BB962C8B-B14F-4D97-AF65-F5344CB8AC3E}">
        <p14:creationId xmlns:p14="http://schemas.microsoft.com/office/powerpoint/2010/main" val="1486473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875" y="1361757"/>
            <a:ext cx="10135891" cy="2023995"/>
          </a:xfrm>
        </p:spPr>
        <p:txBody>
          <a:bodyPr>
            <a:normAutofit fontScale="90000"/>
          </a:bodyPr>
          <a:lstStyle/>
          <a:p>
            <a:pPr>
              <a:defRPr/>
            </a:pPr>
            <a:r>
              <a:rPr lang="bs-Latn-BA" altLang="en-US" b="1" dirty="0">
                <a:solidFill>
                  <a:schemeClr val="accent1">
                    <a:lumMod val="50000"/>
                  </a:schemeClr>
                </a:solidFill>
                <a:latin typeface="+mn-lt"/>
                <a:ea typeface="ＭＳ Ｐゴシック" charset="-128"/>
              </a:rPr>
              <a:t/>
            </a:r>
            <a:br>
              <a:rPr lang="bs-Latn-BA" altLang="en-US" b="1" dirty="0">
                <a:solidFill>
                  <a:schemeClr val="accent1">
                    <a:lumMod val="50000"/>
                  </a:schemeClr>
                </a:solidFill>
                <a:latin typeface="+mn-lt"/>
                <a:ea typeface="ＭＳ Ｐゴシック" charset="-128"/>
              </a:rPr>
            </a:br>
            <a:r>
              <a:rPr lang="bs-Latn-BA" altLang="en-US" b="1" dirty="0" err="1">
                <a:solidFill>
                  <a:schemeClr val="accent1">
                    <a:lumMod val="50000"/>
                  </a:schemeClr>
                </a:solidFill>
                <a:latin typeface="+mn-lt"/>
                <a:ea typeface="ＭＳ Ｐゴシック" charset="-128"/>
              </a:rPr>
              <a:t>Introduction</a:t>
            </a:r>
            <a:r>
              <a:rPr lang="bs-Latn-BA" altLang="en-US" b="1" dirty="0">
                <a:solidFill>
                  <a:schemeClr val="accent1">
                    <a:lumMod val="50000"/>
                  </a:schemeClr>
                </a:solidFill>
                <a:latin typeface="+mn-lt"/>
                <a:ea typeface="ＭＳ Ｐゴシック" charset="-128"/>
              </a:rPr>
              <a:t> to </a:t>
            </a:r>
            <a:br>
              <a:rPr lang="bs-Latn-BA" altLang="en-US" b="1" dirty="0">
                <a:solidFill>
                  <a:schemeClr val="accent1">
                    <a:lumMod val="50000"/>
                  </a:schemeClr>
                </a:solidFill>
                <a:latin typeface="+mn-lt"/>
                <a:ea typeface="ＭＳ Ｐゴシック" charset="-128"/>
              </a:rPr>
            </a:br>
            <a:r>
              <a:rPr lang="bs-Latn-BA" altLang="en-US" b="1" dirty="0" err="1">
                <a:solidFill>
                  <a:schemeClr val="accent1">
                    <a:lumMod val="50000"/>
                  </a:schemeClr>
                </a:solidFill>
                <a:latin typeface="+mn-lt"/>
                <a:ea typeface="ＭＳ Ｐゴシック" charset="-128"/>
              </a:rPr>
              <a:t>Intellectual</a:t>
            </a:r>
            <a:r>
              <a:rPr lang="bs-Latn-BA" altLang="en-US" b="1" dirty="0">
                <a:solidFill>
                  <a:schemeClr val="accent1">
                    <a:lumMod val="50000"/>
                  </a:schemeClr>
                </a:solidFill>
                <a:latin typeface="+mn-lt"/>
                <a:ea typeface="ＭＳ Ｐゴシック" charset="-128"/>
              </a:rPr>
              <a:t> </a:t>
            </a:r>
            <a:r>
              <a:rPr lang="bs-Latn-BA" altLang="en-US" b="1" dirty="0" err="1">
                <a:solidFill>
                  <a:schemeClr val="accent1">
                    <a:lumMod val="50000"/>
                  </a:schemeClr>
                </a:solidFill>
                <a:latin typeface="+mn-lt"/>
                <a:ea typeface="ＭＳ Ｐゴシック" charset="-128"/>
              </a:rPr>
              <a:t>Property</a:t>
            </a:r>
            <a:endParaRPr lang="bs-Latn-BA" altLang="en-US" b="1" dirty="0">
              <a:solidFill>
                <a:schemeClr val="accent1">
                  <a:lumMod val="50000"/>
                </a:schemeClr>
              </a:solidFill>
              <a:latin typeface="+mn-lt"/>
              <a:ea typeface="ＭＳ Ｐゴシック" charset="-128"/>
            </a:endParaRPr>
          </a:p>
        </p:txBody>
      </p:sp>
      <p:sp>
        <p:nvSpPr>
          <p:cNvPr id="3" name="Subtitle 2"/>
          <p:cNvSpPr>
            <a:spLocks noGrp="1"/>
          </p:cNvSpPr>
          <p:nvPr>
            <p:ph type="subTitle" idx="1"/>
          </p:nvPr>
        </p:nvSpPr>
        <p:spPr>
          <a:xfrm>
            <a:off x="1115875" y="4757981"/>
            <a:ext cx="10135891" cy="1906291"/>
          </a:xfrm>
        </p:spPr>
        <p:txBody>
          <a:bodyPr>
            <a:normAutofit lnSpcReduction="10000"/>
          </a:bodyPr>
          <a:lstStyle/>
          <a:p>
            <a:pPr algn="l">
              <a:defRPr/>
            </a:pP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Kenny Wright.</a:t>
            </a:r>
          </a:p>
          <a:p>
            <a:pPr algn="l">
              <a:defRPr/>
            </a:pPr>
            <a:r>
              <a:rPr lang="en-US" altLang="en-US" sz="2800" b="1">
                <a:effectLst>
                  <a:outerShdw blurRad="38100" dist="38100" dir="2700000" algn="tl">
                    <a:srgbClr val="C0C0C0"/>
                  </a:outerShdw>
                </a:effectLst>
                <a:latin typeface="Calibri" charset="0"/>
                <a:ea typeface="ＭＳ Ｐゴシック" charset="-128"/>
              </a:rPr>
              <a:t>Support to Enforcement of IPR.</a:t>
            </a:r>
            <a:endParaRPr lang="en-US" sz="2800" b="1" dirty="0">
              <a:effectLst>
                <a:outerShdw blurRad="38100" dist="38100" dir="2700000" algn="tl">
                  <a:srgbClr val="000000">
                    <a:alpha val="43137"/>
                  </a:srgbClr>
                </a:outerShdw>
              </a:effectLst>
            </a:endParaRPr>
          </a:p>
          <a:p>
            <a:pPr algn="l">
              <a:defRPr/>
            </a:pPr>
            <a:r>
              <a:rPr lang="en-US" sz="2800" b="1" dirty="0">
                <a:effectLst>
                  <a:outerShdw blurRad="38100" dist="38100" dir="2700000" algn="tl">
                    <a:srgbClr val="000000">
                      <a:alpha val="43137"/>
                    </a:srgbClr>
                  </a:outerShdw>
                </a:effectLst>
              </a:rPr>
              <a:t>Chisinau, February 2018.</a:t>
            </a:r>
            <a:endParaRPr lang="bs-Latn-BA"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86795925"/>
      </p:ext>
    </p:extLst>
  </p:cSld>
  <p:clrMapOvr>
    <a:masterClrMapping/>
  </p:clrMapOvr>
  <p:transition>
    <p:cu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4159</TotalTime>
  <Words>248</Words>
  <Application>Microsoft Office PowerPoint</Application>
  <PresentationFormat>Widescreen</PresentationFormat>
  <Paragraphs>71</Paragraphs>
  <Slides>8</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Calibri</vt:lpstr>
      <vt:lpstr>Calibri Light</vt:lpstr>
      <vt:lpstr>Times New Roman</vt:lpstr>
      <vt:lpstr>Office Theme</vt:lpstr>
      <vt:lpstr> Introduction to  Intellectual Property</vt:lpstr>
      <vt:lpstr>Intellectual Property</vt:lpstr>
      <vt:lpstr>PowerPoint Presentation</vt:lpstr>
      <vt:lpstr>Intellectual Property</vt:lpstr>
      <vt:lpstr>PowerPoint Presentation</vt:lpstr>
      <vt:lpstr>PowerPoint Presentation</vt:lpstr>
      <vt:lpstr>Intellectual Property</vt:lpstr>
      <vt:lpstr> Introduction to  Intellectual Property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Assistance for Border Enforcement of IPR for Modernization  of Turkish Customs Administration VIII  This project is co-financed by the European Union and the Republic of Turkey</dc:title>
  <dc:creator>Tabova</dc:creator>
  <cp:lastModifiedBy>Olga M</cp:lastModifiedBy>
  <cp:revision>174</cp:revision>
  <dcterms:created xsi:type="dcterms:W3CDTF">2016-05-09T12:49:24Z</dcterms:created>
  <dcterms:modified xsi:type="dcterms:W3CDTF">2018-02-17T16:32:20Z</dcterms:modified>
</cp:coreProperties>
</file>